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handoutMasterIdLst>
    <p:handoutMasterId r:id="rId11"/>
  </p:handoutMasterIdLst>
  <p:sldIdLst>
    <p:sldId id="256" r:id="rId2"/>
    <p:sldId id="259" r:id="rId3"/>
    <p:sldId id="258" r:id="rId4"/>
    <p:sldId id="257" r:id="rId5"/>
    <p:sldId id="260" r:id="rId6"/>
    <p:sldId id="262" r:id="rId7"/>
    <p:sldId id="261" r:id="rId8"/>
    <p:sldId id="264" r:id="rId9"/>
    <p:sldId id="263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C9377BD-F900-4212-820F-129E46C10CF3}" type="datetimeFigureOut">
              <a:rPr lang="en-CA" smtClean="0"/>
              <a:t>2017-10-14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CC3ED2C-EA2E-41D4-8BC5-E6BC1B0AB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3144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965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0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5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0754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229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9069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7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8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31663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10/14/2017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1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221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rberlin.com/theimpactoftheautomobileontheroaring20spowerpointpresentation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4128" y="621870"/>
            <a:ext cx="10318418" cy="2288756"/>
          </a:xfrm>
        </p:spPr>
        <p:txBody>
          <a:bodyPr/>
          <a:lstStyle/>
          <a:p>
            <a:r>
              <a:rPr lang="en-CA" sz="5400" b="1" dirty="0" smtClean="0">
                <a:latin typeface="Berlin Sans FB Demi" panose="020E0802020502020306" pitchFamily="34" charset="0"/>
                <a:cs typeface="Arial" panose="020B0604020202020204" pitchFamily="34" charset="0"/>
              </a:rPr>
              <a:t>An Introduction to the 1920’s</a:t>
            </a:r>
            <a:endParaRPr lang="en-CA" sz="5400" b="1" dirty="0">
              <a:latin typeface="Berlin Sans FB Demi" panose="020E0802020502020306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Image result for roaring 20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57" y="3559063"/>
            <a:ext cx="22479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874" y="3362257"/>
            <a:ext cx="3590925" cy="1266825"/>
          </a:xfrm>
          <a:prstGeom prst="rect">
            <a:avLst/>
          </a:prstGeom>
        </p:spPr>
      </p:pic>
      <p:pic>
        <p:nvPicPr>
          <p:cNvPr id="2056" name="Picture 8" descr="Image result for roaring 20s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724" y="351143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61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88838"/>
          </a:xfrm>
        </p:spPr>
        <p:txBody>
          <a:bodyPr/>
          <a:lstStyle/>
          <a:p>
            <a:r>
              <a:rPr lang="en-CA" dirty="0" smtClean="0"/>
              <a:t>Canada at the start of the 20’s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64407"/>
            <a:ext cx="10178322" cy="481669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The 1920’s was a decade of change and prosperity.</a:t>
            </a:r>
          </a:p>
          <a:p>
            <a:r>
              <a:rPr lang="en-CA" sz="2800" dirty="0" smtClean="0"/>
              <a:t>The war was over and people were happy.</a:t>
            </a:r>
          </a:p>
          <a:p>
            <a:r>
              <a:rPr lang="en-CA" sz="2800" b="1" dirty="0" smtClean="0"/>
              <a:t>William Lyon Mackenzie King </a:t>
            </a:r>
            <a:r>
              <a:rPr lang="en-CA" sz="2800" dirty="0" smtClean="0"/>
              <a:t>was Canada’s Prime Minister at the time.</a:t>
            </a:r>
          </a:p>
          <a:p>
            <a:r>
              <a:rPr lang="en-CA" sz="2800" dirty="0" smtClean="0"/>
              <a:t>People liked King because he was loyal to Laurier during the conscription crisis and his style was very similar to Laurier’s.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King was not one to take sides, and always looked for compromise to satisfy the majority of people.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2379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oaring 2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109" y="488278"/>
            <a:ext cx="6040192" cy="604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59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Roaring Twenties?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385255"/>
          </a:xfrm>
        </p:spPr>
        <p:txBody>
          <a:bodyPr>
            <a:normAutofit/>
          </a:bodyPr>
          <a:lstStyle/>
          <a:p>
            <a:r>
              <a:rPr lang="en-CA" sz="2800" dirty="0" smtClean="0"/>
              <a:t>The 1920’s were often referred to as “The Roaring Twenties” for the following reasons: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The economy experienced good times.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It was a golden age for sports in Canada.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The new inventions were endless.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Life was at a high, not only for men but for women as well.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The 1920’s was especially a decade of change for women.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3001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37687"/>
            <a:ext cx="10178322" cy="969897"/>
          </a:xfrm>
        </p:spPr>
        <p:txBody>
          <a:bodyPr/>
          <a:lstStyle/>
          <a:p>
            <a:r>
              <a:rPr lang="en-CA" dirty="0" smtClean="0"/>
              <a:t>The economy in 1919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360" y="1107584"/>
            <a:ext cx="10178322" cy="5705341"/>
          </a:xfrm>
        </p:spPr>
        <p:txBody>
          <a:bodyPr>
            <a:normAutofit fontScale="92500" lnSpcReduction="20000"/>
          </a:bodyPr>
          <a:lstStyle/>
          <a:p>
            <a:r>
              <a:rPr lang="en-CA" sz="2800" dirty="0" smtClean="0"/>
              <a:t>The price of goods was rapidly increasing during 1919.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This is called </a:t>
            </a:r>
            <a:r>
              <a:rPr lang="en-CA" sz="2800" b="1" dirty="0" smtClean="0"/>
              <a:t>inflation</a:t>
            </a:r>
            <a:r>
              <a:rPr lang="en-CA" sz="2800" dirty="0" smtClean="0"/>
              <a:t>.</a:t>
            </a:r>
          </a:p>
          <a:p>
            <a:r>
              <a:rPr lang="en-CA" sz="2800" dirty="0" smtClean="0"/>
              <a:t> Wages were not increasing at the start of the decade. </a:t>
            </a:r>
          </a:p>
          <a:p>
            <a:r>
              <a:rPr lang="en-CA" sz="2800" dirty="0" smtClean="0"/>
              <a:t> Soldiers had difficulty finding work upon returning from the war.</a:t>
            </a:r>
          </a:p>
          <a:p>
            <a:r>
              <a:rPr lang="en-CA" sz="2800" dirty="0" smtClean="0"/>
              <a:t> Trade unions and strikes became more common.</a:t>
            </a:r>
          </a:p>
          <a:p>
            <a:r>
              <a:rPr lang="en-CA" sz="2800" dirty="0" smtClean="0"/>
              <a:t> Few people were living the exciting and glamorous lives as seen in the media.</a:t>
            </a:r>
          </a:p>
          <a:p>
            <a:r>
              <a:rPr lang="en-CA" sz="2800" dirty="0" smtClean="0"/>
              <a:t> Many Canadians did benefit from a steady job, new clothes, and home appliances.</a:t>
            </a:r>
          </a:p>
          <a:p>
            <a:r>
              <a:rPr lang="en-CA" sz="2800" dirty="0" smtClean="0"/>
              <a:t> A new approach to purchasing goods developed: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“Buy now, pay later!”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Purchasing goods on credit caused many people to overspend their budgets.</a:t>
            </a:r>
          </a:p>
          <a:p>
            <a:endParaRPr lang="en-CA" sz="2800" dirty="0" smtClean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82932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Signs the economy was improving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34862"/>
            <a:ext cx="10178322" cy="467503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Wages for workers increased as the decade progressed.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There was a stock market boom (largely American investment).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There were more jobs in forestry, mining, and farming available.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New industries developed (ex. Radio,</a:t>
            </a:r>
          </a:p>
          <a:p>
            <a:pPr marL="0" indent="0">
              <a:buNone/>
            </a:pPr>
            <a:r>
              <a:rPr lang="en-CA" sz="2800" dirty="0"/>
              <a:t> </a:t>
            </a:r>
            <a:r>
              <a:rPr lang="en-CA" sz="2800" dirty="0" smtClean="0"/>
              <a:t>  automobiles).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Canada was becoming and industrial nation.</a:t>
            </a:r>
            <a:endParaRPr lang="en-CA" sz="2800" dirty="0"/>
          </a:p>
        </p:txBody>
      </p:sp>
      <p:pic>
        <p:nvPicPr>
          <p:cNvPr id="4098" name="Picture 2" descr="Image result for economic boom 192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081" y="3958913"/>
            <a:ext cx="3332465" cy="260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24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89202"/>
            <a:ext cx="10178322" cy="828229"/>
          </a:xfrm>
        </p:spPr>
        <p:txBody>
          <a:bodyPr/>
          <a:lstStyle/>
          <a:p>
            <a:r>
              <a:rPr lang="en-CA" dirty="0" smtClean="0"/>
              <a:t>Key industries in the 1920’s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55313"/>
            <a:ext cx="10178322" cy="524170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</a:t>
            </a:r>
            <a:r>
              <a:rPr lang="en-CA" sz="2800" b="1" dirty="0" smtClean="0"/>
              <a:t>Wheat farming</a:t>
            </a:r>
            <a:r>
              <a:rPr lang="en-CA" sz="2800" dirty="0" smtClean="0"/>
              <a:t>: the prairie provinces were supplying the world market.</a:t>
            </a:r>
          </a:p>
          <a:p>
            <a:r>
              <a:rPr lang="en-CA" sz="2800" dirty="0" smtClean="0"/>
              <a:t> </a:t>
            </a:r>
            <a:r>
              <a:rPr lang="en-CA" sz="2800" b="1" dirty="0" smtClean="0"/>
              <a:t>Pulp and paper</a:t>
            </a:r>
            <a:r>
              <a:rPr lang="en-CA" sz="2800" dirty="0" smtClean="0"/>
              <a:t>: the newsprint industry was increasing; demand was especially high in the U.S. because it depleted its resource.</a:t>
            </a:r>
          </a:p>
          <a:p>
            <a:r>
              <a:rPr lang="en-CA" sz="2800" dirty="0" smtClean="0"/>
              <a:t> </a:t>
            </a:r>
            <a:r>
              <a:rPr lang="en-CA" sz="2800" b="1" dirty="0" smtClean="0"/>
              <a:t>Hydro-electric power</a:t>
            </a:r>
            <a:r>
              <a:rPr lang="en-CA" sz="2800" dirty="0" smtClean="0"/>
              <a:t>: it was used more than coal and the demand in the home was high.</a:t>
            </a:r>
          </a:p>
          <a:p>
            <a:r>
              <a:rPr lang="en-CA" sz="2800" dirty="0"/>
              <a:t> </a:t>
            </a:r>
            <a:r>
              <a:rPr lang="en-CA" sz="2800" b="1" dirty="0" smtClean="0"/>
              <a:t>Oil and gas</a:t>
            </a:r>
            <a:r>
              <a:rPr lang="en-CA" sz="2800" dirty="0" smtClean="0"/>
              <a:t>: were needed for automobiles, heating, and cooking.</a:t>
            </a:r>
          </a:p>
          <a:p>
            <a:r>
              <a:rPr lang="en-CA" sz="2800" dirty="0"/>
              <a:t> </a:t>
            </a:r>
            <a:r>
              <a:rPr lang="en-CA" sz="2800" b="1" dirty="0" smtClean="0"/>
              <a:t>Mining</a:t>
            </a:r>
            <a:r>
              <a:rPr lang="en-CA" sz="2800" dirty="0" smtClean="0"/>
              <a:t>: copper, nickel, lead, and zinc were usually mined.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2664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69897"/>
          </a:xfrm>
        </p:spPr>
        <p:txBody>
          <a:bodyPr/>
          <a:lstStyle/>
          <a:p>
            <a:r>
              <a:rPr lang="en-CA" dirty="0" smtClean="0"/>
              <a:t>The economic cycle of the 20’s</a:t>
            </a:r>
            <a:endParaRPr lang="en-CA" dirty="0"/>
          </a:p>
        </p:txBody>
      </p:sp>
      <p:pic>
        <p:nvPicPr>
          <p:cNvPr id="3074" name="Picture 2" descr="Image result for economic cycle of the 1920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868" y="1443038"/>
            <a:ext cx="6804173" cy="510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167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Bolotta</a:t>
            </a:r>
            <a:r>
              <a:rPr lang="en-CA" dirty="0" smtClean="0"/>
              <a:t>,  Angelo. </a:t>
            </a:r>
            <a:r>
              <a:rPr lang="en-CA" i="1" dirty="0" smtClean="0"/>
              <a:t>Canada: Face of a Nation</a:t>
            </a:r>
            <a:r>
              <a:rPr lang="en-CA" dirty="0" smtClean="0"/>
              <a:t>. Toronto: Gage, 2000.</a:t>
            </a:r>
          </a:p>
          <a:p>
            <a:r>
              <a:rPr lang="en-CA" dirty="0" err="1" smtClean="0"/>
              <a:t>Cruxton</a:t>
            </a:r>
            <a:r>
              <a:rPr lang="en-CA" dirty="0" smtClean="0"/>
              <a:t>, J. Bradley, and W. Douglas Wilson. </a:t>
            </a:r>
            <a:r>
              <a:rPr lang="en-CA" i="1" dirty="0" smtClean="0"/>
              <a:t>Spotlight Canada</a:t>
            </a:r>
            <a:r>
              <a:rPr lang="en-CA" dirty="0" smtClean="0"/>
              <a:t>. 4</a:t>
            </a:r>
            <a:r>
              <a:rPr lang="en-CA" baseline="30000" dirty="0" smtClean="0"/>
              <a:t>th</a:t>
            </a:r>
            <a:r>
              <a:rPr lang="en-CA" dirty="0" smtClean="0"/>
              <a:t> ed. Don Mills, Ontario: Oxford University Press, 2000. p. 149-152.</a:t>
            </a:r>
          </a:p>
          <a:p>
            <a:r>
              <a:rPr lang="en-CA" dirty="0" err="1" smtClean="0"/>
              <a:t>DesRivieres</a:t>
            </a:r>
            <a:r>
              <a:rPr lang="en-CA" dirty="0" smtClean="0"/>
              <a:t>, Dennis, et. al. </a:t>
            </a:r>
            <a:r>
              <a:rPr lang="en-CA" i="1" dirty="0" smtClean="0"/>
              <a:t>Decades: Forces of Change, 1896-1960</a:t>
            </a:r>
            <a:r>
              <a:rPr lang="en-CA" dirty="0" smtClean="0"/>
              <a:t>. Scarborough, Ontario: Prentice-Hall, 1996. p. 20-21, 24-25.</a:t>
            </a:r>
          </a:p>
          <a:p>
            <a:r>
              <a:rPr lang="en-CA" dirty="0" smtClean="0"/>
              <a:t>Mr. </a:t>
            </a:r>
            <a:r>
              <a:rPr lang="en-CA" dirty="0" err="1" smtClean="0"/>
              <a:t>Berlin.Com</a:t>
            </a:r>
            <a:r>
              <a:rPr lang="en-CA" dirty="0" smtClean="0"/>
              <a:t>.  “The Impact of the Automobile on </a:t>
            </a:r>
            <a:r>
              <a:rPr lang="en-CA" dirty="0"/>
              <a:t>the Roaring 20s</a:t>
            </a:r>
            <a:r>
              <a:rPr lang="en-CA" dirty="0" smtClean="0"/>
              <a:t>.”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mrberlin.com/theimpactoftheautomobileontheroaring20spowerpointpresentation.aspx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284747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50</TotalTime>
  <Words>536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Berlin Sans FB Demi</vt:lpstr>
      <vt:lpstr>Calibri</vt:lpstr>
      <vt:lpstr>Gill Sans MT</vt:lpstr>
      <vt:lpstr>Impact</vt:lpstr>
      <vt:lpstr>Wingdings</vt:lpstr>
      <vt:lpstr>Badge</vt:lpstr>
      <vt:lpstr>An Introduction to the 1920’s</vt:lpstr>
      <vt:lpstr>Canada at the start of the 20’s</vt:lpstr>
      <vt:lpstr>PowerPoint Presentation</vt:lpstr>
      <vt:lpstr>The Roaring Twenties?</vt:lpstr>
      <vt:lpstr>The economy in 1919</vt:lpstr>
      <vt:lpstr>Signs the economy was improving</vt:lpstr>
      <vt:lpstr>Key industries in the 1920’s</vt:lpstr>
      <vt:lpstr>The economic cycle of the 20’s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cp:lastPrinted>2017-10-14T23:18:38Z</cp:lastPrinted>
  <dcterms:created xsi:type="dcterms:W3CDTF">2017-10-14T22:29:32Z</dcterms:created>
  <dcterms:modified xsi:type="dcterms:W3CDTF">2017-10-14T23:20:12Z</dcterms:modified>
</cp:coreProperties>
</file>