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6"/>
  </p:handoutMasterIdLst>
  <p:sldIdLst>
    <p:sldId id="259" r:id="rId2"/>
    <p:sldId id="272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9" r:id="rId11"/>
    <p:sldId id="266" r:id="rId12"/>
    <p:sldId id="268" r:id="rId13"/>
    <p:sldId id="271" r:id="rId14"/>
    <p:sldId id="273" r:id="rId1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C40FC39-1E4D-4640-B867-FE9DE58F9744}" type="datetimeFigureOut">
              <a:rPr lang="en-CA" smtClean="0"/>
              <a:t>2018-08-22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C147E0-9673-4D38-8FD1-3B517C4DCD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28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8/22/2018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wNQkhKg2I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Elements of Design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909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pic>
        <p:nvPicPr>
          <p:cNvPr id="7170" name="Picture 2" descr="Image result for texture element of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341" y="818390"/>
            <a:ext cx="4250028" cy="4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90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Space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038" y="1924103"/>
            <a:ext cx="4754880" cy="3977640"/>
          </a:xfrm>
        </p:spPr>
        <p:txBody>
          <a:bodyPr/>
          <a:lstStyle/>
          <a:p>
            <a:r>
              <a:rPr lang="en-CA" dirty="0" smtClean="0"/>
              <a:t> </a:t>
            </a:r>
            <a:r>
              <a:rPr lang="en-CA" sz="2800" dirty="0" smtClean="0"/>
              <a:t>Space is the area </a:t>
            </a:r>
            <a:r>
              <a:rPr lang="en-CA" sz="2800" b="1" dirty="0" smtClean="0"/>
              <a:t>between</a:t>
            </a:r>
            <a:r>
              <a:rPr lang="en-CA" sz="2800" dirty="0" smtClean="0"/>
              <a:t> and </a:t>
            </a:r>
            <a:r>
              <a:rPr lang="en-CA" sz="2800" b="1" dirty="0" smtClean="0"/>
              <a:t>around</a:t>
            </a:r>
            <a:r>
              <a:rPr lang="en-CA" sz="2800" dirty="0" smtClean="0"/>
              <a:t> objects.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Space can be positive or negative.</a:t>
            </a:r>
            <a:endParaRPr lang="en-CA" dirty="0"/>
          </a:p>
        </p:txBody>
      </p:sp>
      <p:pic>
        <p:nvPicPr>
          <p:cNvPr id="10242" name="Picture 2" descr="Image result for positive space vs negative sp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155" y="1146220"/>
            <a:ext cx="6334081" cy="47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9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dirty="0"/>
              <a:t>Value is the </a:t>
            </a:r>
            <a:r>
              <a:rPr lang="en-CA" sz="2800" b="1" dirty="0"/>
              <a:t>degree </a:t>
            </a:r>
            <a:r>
              <a:rPr lang="en-CA" sz="2800" dirty="0"/>
              <a:t>of </a:t>
            </a:r>
            <a:r>
              <a:rPr lang="en-CA" sz="2800" b="1" dirty="0"/>
              <a:t>light</a:t>
            </a:r>
            <a:r>
              <a:rPr lang="en-CA" sz="2800" dirty="0"/>
              <a:t> or </a:t>
            </a:r>
            <a:r>
              <a:rPr lang="en-CA" sz="2800" b="1" dirty="0"/>
              <a:t>dark</a:t>
            </a:r>
            <a:r>
              <a:rPr lang="en-CA" sz="2800" dirty="0"/>
              <a:t> within an image.</a:t>
            </a:r>
          </a:p>
          <a:p>
            <a:r>
              <a:rPr lang="en-CA" sz="2800" dirty="0"/>
              <a:t> Value is directly related to </a:t>
            </a:r>
            <a:r>
              <a:rPr lang="en-CA" sz="2800" b="1" dirty="0"/>
              <a:t>contrast</a:t>
            </a:r>
            <a:r>
              <a:rPr lang="en-CA" sz="2800" dirty="0"/>
              <a:t>.</a:t>
            </a:r>
          </a:p>
          <a:p>
            <a:r>
              <a:rPr lang="en-CA" sz="2800" dirty="0"/>
              <a:t> Value helps create </a:t>
            </a:r>
            <a:r>
              <a:rPr lang="en-CA" sz="2800" b="1" dirty="0"/>
              <a:t>form</a:t>
            </a:r>
            <a:r>
              <a:rPr lang="en-CA" sz="2800" dirty="0"/>
              <a:t>.</a:t>
            </a:r>
          </a:p>
          <a:p>
            <a:endParaRPr lang="en-CA" sz="2800" dirty="0"/>
          </a:p>
        </p:txBody>
      </p:sp>
      <p:pic>
        <p:nvPicPr>
          <p:cNvPr id="5" name="Picture 2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59" y="1549981"/>
            <a:ext cx="4629889" cy="3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70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7. Colour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Colour is the use of </a:t>
            </a:r>
            <a:r>
              <a:rPr lang="en-CA" sz="2800" b="1" dirty="0" smtClean="0"/>
              <a:t>hue</a:t>
            </a:r>
            <a:r>
              <a:rPr lang="en-CA" sz="2800" dirty="0" smtClean="0"/>
              <a:t> in artwork and design.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is the most </a:t>
            </a:r>
            <a:r>
              <a:rPr lang="en-CA" sz="2800" b="1" dirty="0" smtClean="0"/>
              <a:t>expressive</a:t>
            </a:r>
            <a:r>
              <a:rPr lang="en-CA" sz="2800" dirty="0" smtClean="0"/>
              <a:t> element of art.</a:t>
            </a:r>
          </a:p>
          <a:p>
            <a:r>
              <a:rPr lang="en-CA" sz="2800" dirty="0"/>
              <a:t> </a:t>
            </a:r>
            <a:r>
              <a:rPr lang="en-CA" sz="2800" b="1" dirty="0" smtClean="0"/>
              <a:t>Complimentary</a:t>
            </a:r>
            <a:r>
              <a:rPr lang="en-CA" sz="2800" dirty="0" smtClean="0"/>
              <a:t> colours are located </a:t>
            </a:r>
            <a:r>
              <a:rPr lang="en-CA" sz="2800" b="1" dirty="0" smtClean="0"/>
              <a:t>opposite</a:t>
            </a:r>
            <a:r>
              <a:rPr lang="en-CA" sz="2800" dirty="0" smtClean="0"/>
              <a:t> to each other on the colour wheel.</a:t>
            </a:r>
          </a:p>
          <a:p>
            <a:r>
              <a:rPr lang="en-CA" sz="2800" dirty="0"/>
              <a:t> </a:t>
            </a:r>
            <a:r>
              <a:rPr lang="en-CA" sz="2800" b="1" dirty="0" smtClean="0"/>
              <a:t>Analogous</a:t>
            </a:r>
            <a:r>
              <a:rPr lang="en-CA" sz="2800" dirty="0" smtClean="0"/>
              <a:t> colours are any </a:t>
            </a:r>
            <a:r>
              <a:rPr lang="en-CA" sz="2800" b="1" dirty="0" smtClean="0"/>
              <a:t>three</a:t>
            </a:r>
            <a:r>
              <a:rPr lang="en-CA" sz="2800" dirty="0" smtClean="0"/>
              <a:t> colours </a:t>
            </a:r>
            <a:r>
              <a:rPr lang="en-CA" sz="2800" b="1" dirty="0" smtClean="0"/>
              <a:t>next </a:t>
            </a:r>
            <a:r>
              <a:rPr lang="en-CA" sz="2800" dirty="0" smtClean="0"/>
              <a:t>to each other on the colour wheel.</a:t>
            </a:r>
            <a:endParaRPr lang="en-CA" sz="2800" dirty="0"/>
          </a:p>
        </p:txBody>
      </p:sp>
      <p:pic>
        <p:nvPicPr>
          <p:cNvPr id="11266" name="Picture 2" descr="Image result for colour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63" y="663263"/>
            <a:ext cx="3081269" cy="205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14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www.youtube.com/watch?v=BwNQkhKg2Ig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485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elements?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The elements are the things that are involved </a:t>
            </a:r>
            <a:r>
              <a:rPr lang="en-CA" sz="2800" b="1" dirty="0" smtClean="0"/>
              <a:t>within</a:t>
            </a:r>
            <a:r>
              <a:rPr lang="en-CA" sz="2800" dirty="0" smtClean="0"/>
              <a:t> making a </a:t>
            </a:r>
            <a:r>
              <a:rPr lang="en-CA" sz="2800" b="1" dirty="0" smtClean="0"/>
              <a:t>design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are seven elements: line, shape, form, texture, space, value, and colour.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7902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Line is the </a:t>
            </a:r>
            <a:r>
              <a:rPr lang="en-CA" sz="2800" b="1" dirty="0" smtClean="0"/>
              <a:t>path</a:t>
            </a:r>
            <a:r>
              <a:rPr lang="en-CA" sz="2800" dirty="0" smtClean="0"/>
              <a:t> of a </a:t>
            </a:r>
            <a:r>
              <a:rPr lang="en-CA" sz="2800" b="1" dirty="0" smtClean="0"/>
              <a:t>moving</a:t>
            </a:r>
            <a:r>
              <a:rPr lang="en-CA" sz="2800" dirty="0" smtClean="0"/>
              <a:t> point.</a:t>
            </a:r>
          </a:p>
          <a:p>
            <a:r>
              <a:rPr lang="en-CA" sz="2800" dirty="0" smtClean="0"/>
              <a:t> Lines define the </a:t>
            </a:r>
            <a:r>
              <a:rPr lang="en-CA" sz="2800" b="1" dirty="0" smtClean="0"/>
              <a:t>edges</a:t>
            </a:r>
            <a:r>
              <a:rPr lang="en-CA" sz="2800" dirty="0" smtClean="0"/>
              <a:t> of shapes and forms.</a:t>
            </a:r>
            <a:endParaRPr lang="en-CA" sz="2800" dirty="0"/>
          </a:p>
        </p:txBody>
      </p:sp>
      <p:pic>
        <p:nvPicPr>
          <p:cNvPr id="1026" name="Picture 2" descr="Image result for line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09" y="1841679"/>
            <a:ext cx="5096177" cy="339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50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In your notebook or sketchbook, draw examples of different types of lines.</a:t>
            </a:r>
            <a:endParaRPr lang="en-CA" sz="2800" dirty="0"/>
          </a:p>
        </p:txBody>
      </p:sp>
      <p:pic>
        <p:nvPicPr>
          <p:cNvPr id="4098" name="Picture 2" descr="Image result for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22" y="3129566"/>
            <a:ext cx="6510758" cy="34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51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pic>
        <p:nvPicPr>
          <p:cNvPr id="2052" name="Picture 4" descr="Image result for line element of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797" y="1139577"/>
            <a:ext cx="4533364" cy="51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dirty="0"/>
              <a:t>Shape is a </a:t>
            </a:r>
            <a:r>
              <a:rPr lang="en-CA" sz="2800" b="1" dirty="0"/>
              <a:t>closed</a:t>
            </a:r>
            <a:r>
              <a:rPr lang="en-CA" sz="2800" dirty="0"/>
              <a:t> line.</a:t>
            </a:r>
          </a:p>
          <a:p>
            <a:r>
              <a:rPr lang="en-CA" sz="2800" dirty="0"/>
              <a:t> Shapes can be </a:t>
            </a:r>
            <a:r>
              <a:rPr lang="en-CA" sz="2800" b="1" dirty="0"/>
              <a:t>geometric</a:t>
            </a:r>
            <a:r>
              <a:rPr lang="en-CA" sz="2800" dirty="0"/>
              <a:t>, like squares and circles; or </a:t>
            </a:r>
            <a:r>
              <a:rPr lang="en-CA" sz="2800" b="1" dirty="0"/>
              <a:t>organic</a:t>
            </a:r>
            <a:r>
              <a:rPr lang="en-CA" sz="2800" dirty="0"/>
              <a:t>, like free formed shapes or natural shapes.</a:t>
            </a:r>
          </a:p>
          <a:p>
            <a:r>
              <a:rPr lang="en-CA" sz="2800" dirty="0"/>
              <a:t> Shapes are </a:t>
            </a:r>
            <a:r>
              <a:rPr lang="en-CA" sz="2800" b="1" dirty="0"/>
              <a:t>flat</a:t>
            </a:r>
            <a:r>
              <a:rPr lang="en-CA" sz="2800" dirty="0"/>
              <a:t> and can express length and form.</a:t>
            </a:r>
          </a:p>
          <a:p>
            <a:endParaRPr lang="en-CA" sz="2800" dirty="0"/>
          </a:p>
        </p:txBody>
      </p:sp>
      <p:pic>
        <p:nvPicPr>
          <p:cNvPr id="3074" name="Picture 2" descr="Image result for shape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025" y="1687132"/>
            <a:ext cx="5806276" cy="382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4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Forms are </a:t>
            </a:r>
            <a:r>
              <a:rPr lang="en-CA" sz="2800" b="1" dirty="0" smtClean="0"/>
              <a:t>three</a:t>
            </a:r>
            <a:r>
              <a:rPr lang="en-CA" sz="2800" dirty="0" smtClean="0"/>
              <a:t>-dimensional </a:t>
            </a:r>
            <a:r>
              <a:rPr lang="en-CA" sz="2800" b="1" dirty="0" smtClean="0"/>
              <a:t>shapes</a:t>
            </a:r>
            <a:r>
              <a:rPr lang="en-CA" sz="2800" dirty="0" smtClean="0"/>
              <a:t>, expressing length, width, and depth.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Balls, </a:t>
            </a:r>
            <a:r>
              <a:rPr lang="en-CA" sz="2800" b="1" dirty="0" smtClean="0"/>
              <a:t>cylinders</a:t>
            </a:r>
            <a:r>
              <a:rPr lang="en-CA" sz="2800" dirty="0" smtClean="0"/>
              <a:t>, boxes, and triangles are forms.</a:t>
            </a:r>
            <a:endParaRPr lang="en-CA" sz="2800" dirty="0"/>
          </a:p>
        </p:txBody>
      </p:sp>
      <p:pic>
        <p:nvPicPr>
          <p:cNvPr id="5122" name="Picture 2" descr="Image result for form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347" y="1795315"/>
            <a:ext cx="4990133" cy="374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9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Texture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Texture is the </a:t>
            </a:r>
            <a:r>
              <a:rPr lang="en-CA" sz="2800" b="1" dirty="0" smtClean="0"/>
              <a:t>surface</a:t>
            </a:r>
            <a:r>
              <a:rPr lang="en-CA" sz="2800" dirty="0" smtClean="0"/>
              <a:t> quality of an artwork; how it </a:t>
            </a:r>
            <a:r>
              <a:rPr lang="en-CA" sz="2800" b="1" dirty="0" smtClean="0"/>
              <a:t>feels</a:t>
            </a:r>
            <a:r>
              <a:rPr lang="en-CA" sz="2800" dirty="0" smtClean="0"/>
              <a:t> or how it </a:t>
            </a:r>
            <a:r>
              <a:rPr lang="en-CA" sz="2800" b="1" dirty="0" smtClean="0"/>
              <a:t>looks</a:t>
            </a:r>
            <a:r>
              <a:rPr lang="en-CA" sz="2800" dirty="0" smtClean="0"/>
              <a:t> like it would feel.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Textures do </a:t>
            </a:r>
            <a:r>
              <a:rPr lang="en-CA" sz="2800" b="1" dirty="0" smtClean="0"/>
              <a:t>not</a:t>
            </a:r>
            <a:r>
              <a:rPr lang="en-CA" sz="2800" dirty="0" smtClean="0"/>
              <a:t> always </a:t>
            </a:r>
            <a:r>
              <a:rPr lang="en-CA" sz="2800" b="1" dirty="0" smtClean="0"/>
              <a:t>feel</a:t>
            </a:r>
            <a:r>
              <a:rPr lang="en-CA" sz="2800" dirty="0" smtClean="0"/>
              <a:t> the way that they </a:t>
            </a:r>
            <a:r>
              <a:rPr lang="en-CA" sz="2800" b="1" dirty="0" smtClean="0"/>
              <a:t>look</a:t>
            </a:r>
            <a:r>
              <a:rPr lang="en-CA" sz="2800" dirty="0" smtClean="0"/>
              <a:t>. 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4069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In your notebook or sketchbook, practice drawing two different types of texture (ex. Soft and rough).</a:t>
            </a:r>
            <a:endParaRPr lang="en-CA" sz="2800" dirty="0"/>
          </a:p>
        </p:txBody>
      </p:sp>
      <p:pic>
        <p:nvPicPr>
          <p:cNvPr id="4" name="Picture 2" descr="Image result for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22" y="3129566"/>
            <a:ext cx="6510758" cy="34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715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135</TotalTime>
  <Words>327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Wood Type</vt:lpstr>
      <vt:lpstr>The Elements of Design</vt:lpstr>
      <vt:lpstr>What are the elements?</vt:lpstr>
      <vt:lpstr>1. Line</vt:lpstr>
      <vt:lpstr>Activity</vt:lpstr>
      <vt:lpstr>Examples</vt:lpstr>
      <vt:lpstr>2. Shape</vt:lpstr>
      <vt:lpstr>3. Form</vt:lpstr>
      <vt:lpstr>4. Texture</vt:lpstr>
      <vt:lpstr>Activity</vt:lpstr>
      <vt:lpstr>Examples</vt:lpstr>
      <vt:lpstr>5. Space</vt:lpstr>
      <vt:lpstr>6. Value</vt:lpstr>
      <vt:lpstr>7. Colour</vt:lpstr>
      <vt:lpstr>Review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and Principles of Design</dc:title>
  <dc:creator>User</dc:creator>
  <cp:lastModifiedBy>User</cp:lastModifiedBy>
  <cp:revision>35</cp:revision>
  <cp:lastPrinted>2018-08-22T23:40:57Z</cp:lastPrinted>
  <dcterms:created xsi:type="dcterms:W3CDTF">2018-08-22T19:25:30Z</dcterms:created>
  <dcterms:modified xsi:type="dcterms:W3CDTF">2018-08-22T23:43:16Z</dcterms:modified>
</cp:coreProperties>
</file>