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handoutMasterIdLst>
    <p:handoutMasterId r:id="rId13"/>
  </p:handoutMasterIdLst>
  <p:sldIdLst>
    <p:sldId id="257" r:id="rId2"/>
    <p:sldId id="269" r:id="rId3"/>
    <p:sldId id="258" r:id="rId4"/>
    <p:sldId id="260" r:id="rId5"/>
    <p:sldId id="261" r:id="rId6"/>
    <p:sldId id="262" r:id="rId7"/>
    <p:sldId id="263" r:id="rId8"/>
    <p:sldId id="264" r:id="rId9"/>
    <p:sldId id="268" r:id="rId10"/>
    <p:sldId id="266" r:id="rId11"/>
    <p:sldId id="267" r:id="rId12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85F60F3A-64B7-4C39-90B7-D5E9226F409D}" type="datetimeFigureOut">
              <a:rPr lang="en-CA" smtClean="0"/>
              <a:t>2018-08-22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C4BD78AE-D07B-4521-A63F-79F126B77D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0985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805F-FF0F-4BAA-A3A3-E4F945D687F8}" type="datetimeFigureOut">
              <a:rPr lang="en-US" dirty="0"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5C51-60B3-48EF-AA78-DB950F30DBA2}" type="datetimeFigureOut">
              <a:rPr lang="en-US" dirty="0"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676B-6E73-4E3B-A9B3-4966DB9B52A5}" type="datetimeFigureOut">
              <a:rPr lang="en-US" dirty="0"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F3A6-CC5D-4649-8527-DB0C21FDDFD9}" type="datetimeFigureOut">
              <a:rPr lang="en-US" dirty="0"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B6F927C-B73E-4F9D-ADFE-F6E23BD7CEE8}" type="datetimeFigureOut">
              <a:rPr lang="en-US" dirty="0"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FFFF-984A-4EE5-9BF2-EC9310C878F1}" type="datetimeFigureOut">
              <a:rPr lang="en-US" dirty="0"/>
              <a:t>8/22/2018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71C1-B42E-4A60-A25F-0185B888604B}" type="datetimeFigureOut">
              <a:rPr lang="en-US" dirty="0"/>
              <a:t>8/22/2018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6292-3725-4763-8973-4C59F0403D99}" type="datetimeFigureOut">
              <a:rPr lang="en-US" dirty="0"/>
              <a:t>8/22/2018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96D1-8909-469F-911A-4C12C68BF5D9}" type="datetimeFigureOut">
              <a:rPr lang="en-US" dirty="0"/>
              <a:t>8/22/2018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73BC-5D11-4675-B334-102E1E8C9B50}" type="datetimeFigureOut">
              <a:rPr lang="en-US" dirty="0"/>
              <a:t>8/22/2018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27B8E45F-652B-4E89-8925-000B0AB8FD98}" type="datetimeFigureOut">
              <a:rPr lang="en-US" dirty="0"/>
              <a:t>8/22/2018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4A3462A-2D5B-48AF-A3D4-EF8A90A50A80}" type="datetimeFigureOut">
              <a:rPr lang="en-US" dirty="0"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Principles of Design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40870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8. Unity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 The arrangement of elements to give the viewer the feeling that </a:t>
            </a:r>
            <a:r>
              <a:rPr lang="en-CA" sz="2800" b="1" dirty="0" smtClean="0"/>
              <a:t>all</a:t>
            </a:r>
            <a:r>
              <a:rPr lang="en-CA" sz="2800" dirty="0" smtClean="0"/>
              <a:t> parts of the piece form a </a:t>
            </a:r>
            <a:r>
              <a:rPr lang="en-CA" sz="2800" b="1" dirty="0" smtClean="0"/>
              <a:t>coherent </a:t>
            </a:r>
            <a:r>
              <a:rPr lang="en-CA" sz="2800" dirty="0" smtClean="0"/>
              <a:t>whole.</a:t>
            </a:r>
            <a:endParaRPr lang="en-CA" sz="2800" dirty="0"/>
          </a:p>
        </p:txBody>
      </p:sp>
      <p:pic>
        <p:nvPicPr>
          <p:cNvPr id="8194" name="Picture 2" descr="Related 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123" y="1700829"/>
            <a:ext cx="4005125" cy="40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494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9. Rhythm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 </a:t>
            </a:r>
            <a:r>
              <a:rPr lang="en-CA" sz="2800" b="1" dirty="0" smtClean="0"/>
              <a:t>Repeating</a:t>
            </a:r>
            <a:r>
              <a:rPr lang="en-CA" sz="2800" dirty="0" smtClean="0"/>
              <a:t> an element of art to make a work seem </a:t>
            </a:r>
            <a:r>
              <a:rPr lang="en-CA" sz="2800" b="1" dirty="0" smtClean="0"/>
              <a:t>active</a:t>
            </a:r>
            <a:r>
              <a:rPr lang="en-CA" sz="2800" dirty="0" smtClean="0"/>
              <a:t> or suggest </a:t>
            </a:r>
            <a:r>
              <a:rPr lang="en-CA" sz="2800" b="1" dirty="0" smtClean="0"/>
              <a:t>vibration</a:t>
            </a:r>
            <a:r>
              <a:rPr lang="en-CA" sz="2800" dirty="0" smtClean="0"/>
              <a:t>.</a:t>
            </a:r>
            <a:endParaRPr lang="en-CA" sz="2800" dirty="0"/>
          </a:p>
        </p:txBody>
      </p:sp>
      <p:pic>
        <p:nvPicPr>
          <p:cNvPr id="9218" name="Picture 2" descr="Image result for rhythm principle of desig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431" y="2193925"/>
            <a:ext cx="3978275" cy="397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 result for rhythm principle of de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220" y="482238"/>
            <a:ext cx="3217028" cy="322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071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are the principles?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 They are the laws of </a:t>
            </a:r>
            <a:r>
              <a:rPr lang="en-CA" sz="2800" b="1" dirty="0" smtClean="0"/>
              <a:t>designing</a:t>
            </a:r>
            <a:r>
              <a:rPr lang="en-CA" sz="2800" dirty="0" smtClean="0"/>
              <a:t> anything.</a:t>
            </a:r>
          </a:p>
          <a:p>
            <a:r>
              <a:rPr lang="en-CA" sz="2800" dirty="0"/>
              <a:t> </a:t>
            </a:r>
            <a:r>
              <a:rPr lang="en-CA" sz="2800" dirty="0" smtClean="0"/>
              <a:t>They include: movement, variety, pattern, contrast, emphasis, balance, proportion, unity, and rhythm.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019826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1. Movement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 </a:t>
            </a:r>
            <a:r>
              <a:rPr lang="en-CA" sz="2800" dirty="0"/>
              <a:t>C</a:t>
            </a:r>
            <a:r>
              <a:rPr lang="en-CA" sz="2800" dirty="0" smtClean="0"/>
              <a:t>reating the look and feel of </a:t>
            </a:r>
            <a:r>
              <a:rPr lang="en-CA" sz="2800" b="1" dirty="0" smtClean="0"/>
              <a:t>action</a:t>
            </a:r>
            <a:r>
              <a:rPr lang="en-CA" sz="2800" dirty="0" smtClean="0"/>
              <a:t> to </a:t>
            </a:r>
            <a:r>
              <a:rPr lang="en-CA" sz="2800" b="1" dirty="0" smtClean="0"/>
              <a:t>guide</a:t>
            </a:r>
            <a:r>
              <a:rPr lang="en-CA" sz="2800" dirty="0" smtClean="0"/>
              <a:t> the viewer’s eyes throughout the work of art.</a:t>
            </a:r>
          </a:p>
          <a:p>
            <a:r>
              <a:rPr lang="en-CA" sz="2800" dirty="0"/>
              <a:t> </a:t>
            </a:r>
            <a:r>
              <a:rPr lang="en-CA" sz="2800" dirty="0" smtClean="0"/>
              <a:t>It can move the viewer’s eyes to a </a:t>
            </a:r>
            <a:r>
              <a:rPr lang="en-CA" sz="2800" b="1" dirty="0" smtClean="0"/>
              <a:t>focal point</a:t>
            </a:r>
            <a:r>
              <a:rPr lang="en-CA" sz="2800" dirty="0" smtClean="0"/>
              <a:t>.</a:t>
            </a:r>
            <a:endParaRPr lang="en-CA" sz="2800" dirty="0"/>
          </a:p>
        </p:txBody>
      </p:sp>
      <p:pic>
        <p:nvPicPr>
          <p:cNvPr id="2050" name="Picture 2" descr="Image result for movement principle of desig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686" y="2194560"/>
            <a:ext cx="4754562" cy="344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185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2. Variety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 It involves </a:t>
            </a:r>
            <a:r>
              <a:rPr lang="en-CA" sz="2800" b="1" dirty="0" smtClean="0"/>
              <a:t>combining</a:t>
            </a:r>
            <a:r>
              <a:rPr lang="en-CA" sz="2800" dirty="0" smtClean="0"/>
              <a:t> art </a:t>
            </a:r>
            <a:r>
              <a:rPr lang="en-CA" sz="2800" b="1" dirty="0" smtClean="0"/>
              <a:t>elements</a:t>
            </a:r>
            <a:r>
              <a:rPr lang="en-CA" sz="2800" dirty="0" smtClean="0"/>
              <a:t> with slight </a:t>
            </a:r>
            <a:r>
              <a:rPr lang="en-CA" sz="2800" b="1" dirty="0" smtClean="0"/>
              <a:t>changes</a:t>
            </a:r>
            <a:r>
              <a:rPr lang="en-CA" sz="2800" dirty="0" smtClean="0"/>
              <a:t> to increase visual interest.</a:t>
            </a:r>
            <a:endParaRPr lang="en-CA" sz="2800" dirty="0"/>
          </a:p>
        </p:txBody>
      </p:sp>
      <p:pic>
        <p:nvPicPr>
          <p:cNvPr id="3074" name="Picture 2" descr="Image result for variety principle of desig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686" y="1859190"/>
            <a:ext cx="4754562" cy="356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005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3. Pattern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 A regular arrangement of </a:t>
            </a:r>
            <a:r>
              <a:rPr lang="en-CA" sz="2800" b="1" dirty="0" smtClean="0"/>
              <a:t>alternated</a:t>
            </a:r>
            <a:r>
              <a:rPr lang="en-CA" sz="2800" dirty="0" smtClean="0"/>
              <a:t> or </a:t>
            </a:r>
            <a:r>
              <a:rPr lang="en-CA" sz="2800" b="1" dirty="0" smtClean="0"/>
              <a:t>repeated</a:t>
            </a:r>
            <a:r>
              <a:rPr lang="en-CA" sz="2800" dirty="0" smtClean="0"/>
              <a:t> elements (ex. Shapes, lines, colours, etc.).</a:t>
            </a:r>
            <a:endParaRPr lang="en-CA" sz="2800" dirty="0"/>
          </a:p>
        </p:txBody>
      </p:sp>
      <p:pic>
        <p:nvPicPr>
          <p:cNvPr id="4098" name="Picture 2" descr="Image result for pattern principle of desig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501" y="1495939"/>
            <a:ext cx="4213361" cy="394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pattern principle of de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280" y="1222437"/>
            <a:ext cx="3651787" cy="242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354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4. Contrast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 The juxtaposition of </a:t>
            </a:r>
            <a:r>
              <a:rPr lang="en-CA" sz="2800" b="1" dirty="0" smtClean="0"/>
              <a:t>different</a:t>
            </a:r>
            <a:r>
              <a:rPr lang="en-CA" sz="2800" dirty="0" smtClean="0"/>
              <a:t> elements of design (ex. Rough and smooth textures, dark and light values) in order to highlight their </a:t>
            </a:r>
            <a:r>
              <a:rPr lang="en-CA" sz="2800" b="1" dirty="0" smtClean="0"/>
              <a:t>differences</a:t>
            </a:r>
            <a:r>
              <a:rPr lang="en-CA" sz="2800" dirty="0" smtClean="0"/>
              <a:t> and/or create visual </a:t>
            </a:r>
            <a:r>
              <a:rPr lang="en-CA" sz="2800" b="1" dirty="0" smtClean="0"/>
              <a:t>interest</a:t>
            </a:r>
            <a:r>
              <a:rPr lang="en-CA" sz="2800" dirty="0" smtClean="0"/>
              <a:t>, or a focal </a:t>
            </a:r>
            <a:r>
              <a:rPr lang="en-CA" sz="2800" b="1" dirty="0" smtClean="0"/>
              <a:t>point</a:t>
            </a:r>
            <a:r>
              <a:rPr lang="en-CA" sz="2800" dirty="0" smtClean="0"/>
              <a:t>.</a:t>
            </a:r>
            <a:endParaRPr lang="en-CA" sz="2800" dirty="0"/>
          </a:p>
        </p:txBody>
      </p:sp>
      <p:pic>
        <p:nvPicPr>
          <p:cNvPr id="5122" name="Picture 2" descr="Image result for contrast principle of desig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2994422"/>
            <a:ext cx="4754562" cy="237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contrast principle of de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316" y="969246"/>
            <a:ext cx="22479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889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5. Emphasis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 Special attention/importance given to </a:t>
            </a:r>
            <a:r>
              <a:rPr lang="en-CA" sz="2800" b="1" dirty="0" smtClean="0"/>
              <a:t>one</a:t>
            </a:r>
            <a:r>
              <a:rPr lang="en-CA" sz="2800" dirty="0" smtClean="0"/>
              <a:t> part of a work of </a:t>
            </a:r>
            <a:r>
              <a:rPr lang="en-CA" sz="2800" b="1" dirty="0" smtClean="0"/>
              <a:t>art</a:t>
            </a:r>
            <a:r>
              <a:rPr lang="en-CA" sz="2800" dirty="0" smtClean="0"/>
              <a:t>.</a:t>
            </a:r>
          </a:p>
          <a:p>
            <a:r>
              <a:rPr lang="en-CA" sz="2800" dirty="0"/>
              <a:t> </a:t>
            </a:r>
            <a:r>
              <a:rPr lang="en-CA" sz="2800" dirty="0" smtClean="0"/>
              <a:t>Emphasis can be achieved through </a:t>
            </a:r>
            <a:r>
              <a:rPr lang="en-CA" sz="2800" b="1" dirty="0" smtClean="0"/>
              <a:t>placement</a:t>
            </a:r>
            <a:r>
              <a:rPr lang="en-CA" sz="2800" dirty="0" smtClean="0"/>
              <a:t>, contrast, colour, size and </a:t>
            </a:r>
            <a:r>
              <a:rPr lang="en-CA" sz="2800" b="1" dirty="0" smtClean="0"/>
              <a:t>repetition</a:t>
            </a:r>
            <a:r>
              <a:rPr lang="en-CA" sz="2800" dirty="0" smtClean="0"/>
              <a:t>.</a:t>
            </a:r>
            <a:endParaRPr lang="en-CA" sz="2800" dirty="0"/>
          </a:p>
        </p:txBody>
      </p:sp>
      <p:pic>
        <p:nvPicPr>
          <p:cNvPr id="6146" name="Picture 2" descr="Image result for emphasis principle of desig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2597109"/>
            <a:ext cx="4754562" cy="317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emphasis principle of de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624" y="811370"/>
            <a:ext cx="3876404" cy="215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358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6. Balance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 A feeling of balance results when the elements of design are arranged </a:t>
            </a:r>
            <a:r>
              <a:rPr lang="en-CA" sz="2800" b="1" dirty="0" smtClean="0"/>
              <a:t>symmetrically</a:t>
            </a:r>
            <a:r>
              <a:rPr lang="en-CA" sz="2800" dirty="0" smtClean="0"/>
              <a:t> or </a:t>
            </a:r>
            <a:r>
              <a:rPr lang="en-CA" sz="2800" b="1" dirty="0" smtClean="0"/>
              <a:t>asymmetrically</a:t>
            </a:r>
            <a:r>
              <a:rPr lang="en-CA" sz="2800" dirty="0" smtClean="0"/>
              <a:t> to create the impression of </a:t>
            </a:r>
            <a:r>
              <a:rPr lang="en-CA" sz="2800" b="1" dirty="0" smtClean="0"/>
              <a:t>equality</a:t>
            </a:r>
            <a:r>
              <a:rPr lang="en-CA" sz="2800" dirty="0" smtClean="0"/>
              <a:t> in weight or </a:t>
            </a:r>
            <a:r>
              <a:rPr lang="en-CA" sz="2800" b="1" dirty="0" smtClean="0"/>
              <a:t>importance</a:t>
            </a:r>
            <a:r>
              <a:rPr lang="en-CA" sz="2800" dirty="0" smtClean="0"/>
              <a:t>.</a:t>
            </a:r>
            <a:endParaRPr lang="en-CA" sz="2800" dirty="0"/>
          </a:p>
        </p:txBody>
      </p:sp>
      <p:pic>
        <p:nvPicPr>
          <p:cNvPr id="7170" name="Picture 2" descr="Image result for balance principle of desig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994" y="2571042"/>
            <a:ext cx="3824254" cy="315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balance principle of de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921" y="759854"/>
            <a:ext cx="3145155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757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7. Proportion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sz="2800" dirty="0"/>
              <a:t> </a:t>
            </a:r>
            <a:r>
              <a:rPr lang="en-CA" sz="2800" dirty="0" smtClean="0"/>
              <a:t>The relationship between </a:t>
            </a:r>
            <a:r>
              <a:rPr lang="en-CA" sz="2800" b="1" dirty="0" smtClean="0"/>
              <a:t>objects</a:t>
            </a:r>
            <a:r>
              <a:rPr lang="en-CA" sz="2800" dirty="0" smtClean="0"/>
              <a:t> with respect to size, number, and so on, including the relationship between </a:t>
            </a:r>
            <a:r>
              <a:rPr lang="en-CA" sz="2800" b="1" dirty="0" smtClean="0"/>
              <a:t>parts</a:t>
            </a:r>
            <a:r>
              <a:rPr lang="en-CA" sz="2800" dirty="0" smtClean="0"/>
              <a:t> of a whole.</a:t>
            </a:r>
            <a:endParaRPr lang="en-CA" sz="2800" dirty="0"/>
          </a:p>
        </p:txBody>
      </p:sp>
      <p:pic>
        <p:nvPicPr>
          <p:cNvPr id="1028" name="Picture 4" descr="Image result for proportion principle of desig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756" y="957553"/>
            <a:ext cx="3925929" cy="397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9592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60</TotalTime>
  <Words>289</Words>
  <Application>Microsoft Office PowerPoint</Application>
  <PresentationFormat>Widescreen</PresentationFormat>
  <Paragraphs>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Bookman Old Style</vt:lpstr>
      <vt:lpstr>Calibri</vt:lpstr>
      <vt:lpstr>Century Gothic</vt:lpstr>
      <vt:lpstr>Wingdings</vt:lpstr>
      <vt:lpstr>Wood Type</vt:lpstr>
      <vt:lpstr>The Principles of Design</vt:lpstr>
      <vt:lpstr>What are the principles?</vt:lpstr>
      <vt:lpstr>1. Movement</vt:lpstr>
      <vt:lpstr>2. Variety</vt:lpstr>
      <vt:lpstr>3. Pattern </vt:lpstr>
      <vt:lpstr>4. Contrast</vt:lpstr>
      <vt:lpstr>5. Emphasis</vt:lpstr>
      <vt:lpstr>6. Balance</vt:lpstr>
      <vt:lpstr>7. Proportion</vt:lpstr>
      <vt:lpstr>8. Unity</vt:lpstr>
      <vt:lpstr>9. Rhythm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Principles of Design</dc:title>
  <dc:creator>User</dc:creator>
  <cp:lastModifiedBy>User</cp:lastModifiedBy>
  <cp:revision>18</cp:revision>
  <cp:lastPrinted>2018-08-22T23:28:56Z</cp:lastPrinted>
  <dcterms:created xsi:type="dcterms:W3CDTF">2018-08-22T22:30:38Z</dcterms:created>
  <dcterms:modified xsi:type="dcterms:W3CDTF">2018-08-22T23:30:43Z</dcterms:modified>
</cp:coreProperties>
</file>