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65" r:id="rId5"/>
    <p:sldId id="259" r:id="rId6"/>
    <p:sldId id="263" r:id="rId7"/>
    <p:sldId id="260" r:id="rId8"/>
    <p:sldId id="258" r:id="rId9"/>
    <p:sldId id="261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Ancient Greek Art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Part 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878B09-4FD3-414F-B0FE-79F7CA7E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588" y="4961626"/>
            <a:ext cx="1362974" cy="13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3039-DE25-4466-B08A-765C88B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38B3-78DA-41EB-87FD-0F0EBD7B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dirty="0"/>
              <a:t> </a:t>
            </a:r>
            <a:r>
              <a:rPr lang="en-US" sz="2800"/>
              <a:t>Copy figure 8.7 on page 172.</a:t>
            </a:r>
            <a:endParaRPr lang="en-US" sz="2800" dirty="0"/>
          </a:p>
          <a:p>
            <a:pPr>
              <a:buFont typeface="Wingdings" panose="020B0602020104020603" pitchFamily="34" charset="0"/>
              <a:buChar char="§"/>
            </a:pPr>
            <a:r>
              <a:rPr lang="en-US" sz="2800"/>
              <a:t> Read "The Three Orders of Decorative Style" on page 172 &amp; 173 and then summarize each decorative style in your notes.</a:t>
            </a:r>
            <a:endParaRPr lang="en-US" sz="2800" dirty="0"/>
          </a:p>
          <a:p>
            <a:pPr>
              <a:buFont typeface="Wingdings" panose="020B0602020104020603" pitchFamily="34" charset="0"/>
              <a:buChar char="§"/>
            </a:pPr>
            <a:r>
              <a:rPr lang="en-US" sz="2800" dirty="0"/>
              <a:t> </a:t>
            </a:r>
            <a:r>
              <a:rPr lang="en-US" sz="2800" b="1"/>
              <a:t>HW</a:t>
            </a:r>
            <a:r>
              <a:rPr lang="en-US" sz="2800"/>
              <a:t>: Create a new decorative style for a pillar.  Draw this idea in your sketchbook.  You may use pencil or pencil crayon.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63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0D0-ACA6-439E-A61E-7E3E6B7E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B2CD1-DA14-47B6-A412-CDF6E502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/>
              <a:t>Mittler, G. (2006). Art in Focus. The McGraw-Hill Companies.</a:t>
            </a:r>
          </a:p>
        </p:txBody>
      </p:sp>
    </p:spTree>
    <p:extLst>
      <p:ext uri="{BB962C8B-B14F-4D97-AF65-F5344CB8AC3E}">
        <p14:creationId xmlns:p14="http://schemas.microsoft.com/office/powerpoint/2010/main" val="156992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9878-A2A9-45BC-AB7F-D6E1E995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CA17-EB0E-4CF2-B19E-3D1FC8448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sz="2400" b="1"/>
              <a:t> During the lesson, please copy the parts that are bolded.</a:t>
            </a:r>
            <a:endParaRPr lang="en-US" b="1"/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b="1"/>
              <a:t> When you are done copying the note, there is some textbook work you will need to do.  Please take out the </a:t>
            </a:r>
            <a:r>
              <a:rPr lang="en-US" sz="2400" b="1" i="1"/>
              <a:t>Art in Focus</a:t>
            </a:r>
            <a:r>
              <a:rPr lang="en-US" sz="2400" b="1"/>
              <a:t> book at the end of the lesson.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839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A2A0-6027-4F14-9A60-FE167F6D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96" y="82008"/>
            <a:ext cx="9720072" cy="938900"/>
          </a:xfrm>
        </p:spPr>
        <p:txBody>
          <a:bodyPr/>
          <a:lstStyle/>
          <a:p>
            <a:r>
              <a:rPr lang="en-US"/>
              <a:t>The Birth of 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7857-D2DC-46A7-B399-917E0F64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50831"/>
            <a:ext cx="9720073" cy="538920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</a:t>
            </a:r>
            <a:r>
              <a:rPr lang="en-US" sz="2600" b="1"/>
              <a:t>Ancient Greece's history began around 2000 B.C.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/>
              <a:t> One of the earliest cultures that became established in Greece was the Mycenaen culture.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/>
              <a:t> As time progressed, the Dorians conquered Greece and the Mycenaean way of life came to an end.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/>
              <a:t> Independent city-states eventually formed in Greece.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/>
              <a:t> The geography of Greece made communication difficult between the city-states.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/>
              <a:t> Local pride and jealously also kept the Greek city-states from becoming a nation.</a:t>
            </a:r>
          </a:p>
        </p:txBody>
      </p:sp>
      <p:pic>
        <p:nvPicPr>
          <p:cNvPr id="4" name="Picture 4" descr="A stone building&#10;&#10;Description generated with very high confidence">
            <a:extLst>
              <a:ext uri="{FF2B5EF4-FFF2-40B4-BE49-F238E27FC236}">
                <a16:creationId xmlns:a16="http://schemas.microsoft.com/office/drawing/2014/main" id="{F67E84EC-BEFE-474A-BECD-435F217B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665" y="75625"/>
            <a:ext cx="27432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6912-51C5-4841-B0BE-E8B4EE60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25782"/>
            <a:ext cx="9720072" cy="651352"/>
          </a:xfrm>
        </p:spPr>
        <p:txBody>
          <a:bodyPr>
            <a:normAutofit fontScale="90000"/>
          </a:bodyPr>
          <a:lstStyle/>
          <a:p>
            <a:r>
              <a:rPr lang="en-US"/>
              <a:t>Joining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90AF-A2FD-4DFA-BDA5-7C226F9E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65208"/>
            <a:ext cx="10510827" cy="521668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</a:t>
            </a:r>
            <a:r>
              <a:rPr lang="en-US" sz="2400" b="1" dirty="0"/>
              <a:t>In anticipation of future invasions by the Persians, a few of the city-states joined forces and created a military alliance known as the Delian League.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</a:t>
            </a:r>
            <a:r>
              <a:rPr lang="en-US" sz="2400" b="1" dirty="0"/>
              <a:t>Athens, the most powerful city-state, became the head of the Delian League.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Pericles, the Athenian leader, began to use the Delian League's money to rebuild and beautify Athens.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The other members of the alliance were not pleased with Pericles' actions and started a war against Athens in 431 B.C.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Athens initially stood strong during the war.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However, a plague overtook Athens and killed 1/3 of the population, including Pericles.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</a:t>
            </a:r>
            <a:r>
              <a:rPr lang="en-US" sz="2400" b="1" dirty="0"/>
              <a:t>Power frequently shifted from one city-state to another until 338 B.C. when Greece was conquered by Macedonia.</a:t>
            </a:r>
          </a:p>
          <a:p>
            <a:pPr>
              <a:buFont typeface="Wingdings" panose="020B0602020104020603" pitchFamily="34" charset="0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43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0E6BC-5348-4031-8E44-E412AFAA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US" sz="4400" b="1">
                <a:solidFill>
                  <a:srgbClr val="FFFFFF"/>
                </a:solidFill>
              </a:rPr>
              <a:t>Greek Architecture: The </a:t>
            </a:r>
            <a:r>
              <a:rPr lang="en-US" sz="4400" b="1" dirty="0">
                <a:solidFill>
                  <a:srgbClr val="FFFFFF"/>
                </a:solidFill>
              </a:rPr>
              <a:t>importance of temples</a:t>
            </a:r>
          </a:p>
        </p:txBody>
      </p:sp>
      <p:pic>
        <p:nvPicPr>
          <p:cNvPr id="4" name="Picture 4" descr="A large stone building&#10;&#10;Description generated with very high confidence">
            <a:extLst>
              <a:ext uri="{FF2B5EF4-FFF2-40B4-BE49-F238E27FC236}">
                <a16:creationId xmlns:a16="http://schemas.microsoft.com/office/drawing/2014/main" id="{8194971C-B762-47FB-AAC4-40DB137F4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" r="1" b="1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696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4662-9086-4438-9860-ACE30A86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sz="2600" b="1" dirty="0">
                <a:solidFill>
                  <a:srgbClr val="FFFFFF"/>
                </a:solidFill>
              </a:rPr>
              <a:t>The Ancient Greeks believed that their temples were sacred spaces.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 dirty="0">
                <a:solidFill>
                  <a:srgbClr val="FFFFFF"/>
                </a:solidFill>
              </a:rPr>
              <a:t> It was commonly believed that gods dwelled within the temples.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 dirty="0">
                <a:solidFill>
                  <a:srgbClr val="FFFFFF"/>
                </a:solidFill>
              </a:rPr>
              <a:t> From the Greek perspective, it was important to please the gods.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 dirty="0">
                <a:solidFill>
                  <a:srgbClr val="FFFFFF"/>
                </a:solidFill>
              </a:rPr>
              <a:t> The Greeks believed that the gods directly influenced one's destiny on earth.</a:t>
            </a:r>
          </a:p>
          <a:p>
            <a:pPr>
              <a:buFont typeface="Wingdings" panose="020B0602020104020603" pitchFamily="34" charset="0"/>
              <a:buChar char="§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5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CFEFE-257D-4EDA-A05C-5FE0AAA9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Characteristics of Greek temples</a:t>
            </a:r>
          </a:p>
        </p:txBody>
      </p:sp>
      <p:pic>
        <p:nvPicPr>
          <p:cNvPr id="4" name="Picture 4" descr="A large building&#10;&#10;Description generated with high confidence">
            <a:extLst>
              <a:ext uri="{FF2B5EF4-FFF2-40B4-BE49-F238E27FC236}">
                <a16:creationId xmlns:a16="http://schemas.microsoft.com/office/drawing/2014/main" id="{29AA3A75-AC81-4337-852B-87520C559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3" r="1" b="607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4214-BB73-4AB8-B32C-499FBF89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187" y="1018367"/>
            <a:ext cx="3424739" cy="5528097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Wingdings" panose="020B0602020104020603" pitchFamily="34" charset="0"/>
              <a:buChar char="§"/>
            </a:pP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sz="2600" b="1">
                <a:solidFill>
                  <a:srgbClr val="FFFFFF"/>
                </a:solidFill>
              </a:rPr>
              <a:t>Greek temples were defined by: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>
                <a:solidFill>
                  <a:srgbClr val="FFFFFF"/>
                </a:solidFill>
              </a:rPr>
              <a:t> Marble</a:t>
            </a: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>
                <a:solidFill>
                  <a:srgbClr val="FFFFFF"/>
                </a:solidFill>
              </a:rPr>
              <a:t> Post-and-lintel construction</a:t>
            </a: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>
                <a:solidFill>
                  <a:srgbClr val="FFFFFF"/>
                </a:solidFill>
              </a:rPr>
              <a:t> Sculptures</a:t>
            </a: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>
                <a:solidFill>
                  <a:srgbClr val="FFFFFF"/>
                </a:solidFill>
              </a:rPr>
              <a:t> The 3-step platform</a:t>
            </a: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§"/>
            </a:pPr>
            <a:r>
              <a:rPr lang="en-US" sz="2600" b="1" dirty="0">
                <a:solidFill>
                  <a:srgbClr val="FFFFFF"/>
                </a:solidFill>
              </a:rPr>
              <a:t> </a:t>
            </a:r>
            <a:r>
              <a:rPr lang="en-US" sz="2600" b="1">
                <a:solidFill>
                  <a:srgbClr val="FFFFFF"/>
                </a:solidFill>
              </a:rPr>
              <a:t>Bright colours</a:t>
            </a: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en-US" sz="2600">
                <a:solidFill>
                  <a:srgbClr val="FFFFFF"/>
                </a:solidFill>
              </a:rPr>
              <a:t>Blue, red, green, yellow, and gold paint were often used to paint temples.</a:t>
            </a:r>
          </a:p>
          <a:p>
            <a:pPr>
              <a:buFont typeface="Wingdings" panose="020B0602020104020603" pitchFamily="34" charset="0"/>
              <a:buChar char="§"/>
            </a:pPr>
            <a:endParaRPr lang="en-US" sz="2600" b="1" dirty="0">
              <a:solidFill>
                <a:srgbClr val="FFFFFF"/>
              </a:solidFill>
            </a:endParaRPr>
          </a:p>
          <a:p>
            <a:pPr>
              <a:buFont typeface="Wingdings" panose="020B0602020104020603" pitchFamily="34" charset="0"/>
              <a:buChar char="§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E59A-4D9D-410D-8145-8DC0C803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THE PARTHENON VS THE ACROPOLIS: WHAT'S THE DIFFERENCE?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6465-911B-4EB2-9C84-F097EFB03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sz="3200" b="1" dirty="0"/>
              <a:t>The Parthenon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dirty="0"/>
              <a:t> </a:t>
            </a:r>
            <a:r>
              <a:rPr lang="en-US" sz="2400" b="1" dirty="0"/>
              <a:t>It was used as a temple by the Ancient Greeks.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b="1" dirty="0"/>
              <a:t> It was built as a dwelling place for Athena, the goddess of wisdom and guardian of the city of Athens.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240F-B9B8-459E-B10D-D7D0203B1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sz="3200" b="1" dirty="0"/>
              <a:t>The Acropolis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dirty="0"/>
              <a:t> </a:t>
            </a:r>
            <a:r>
              <a:rPr lang="en-US" sz="2400" b="1" dirty="0"/>
              <a:t>It is a mass of rock that rises above the city of Athens, Greece.</a:t>
            </a:r>
          </a:p>
          <a:p>
            <a:pPr>
              <a:buFont typeface="Wingdings" panose="020B0602020104020603" pitchFamily="34" charset="0"/>
              <a:buChar char="§"/>
            </a:pPr>
            <a:r>
              <a:rPr lang="en-US" sz="2400" b="1"/>
              <a:t> The Parthenon is one of </a:t>
            </a:r>
            <a:r>
              <a:rPr lang="en-US" sz="2400" b="1" dirty="0"/>
              <a:t>the beautiful structures that was built on top of the Acropolis.</a:t>
            </a:r>
          </a:p>
        </p:txBody>
      </p:sp>
    </p:spTree>
    <p:extLst>
      <p:ext uri="{BB962C8B-B14F-4D97-AF65-F5344CB8AC3E}">
        <p14:creationId xmlns:p14="http://schemas.microsoft.com/office/powerpoint/2010/main" val="40868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ky, farm machine&#10;&#10;Description generated with high confidence">
            <a:extLst>
              <a:ext uri="{FF2B5EF4-FFF2-40B4-BE49-F238E27FC236}">
                <a16:creationId xmlns:a16="http://schemas.microsoft.com/office/drawing/2014/main" id="{E1B8E2BE-D2CB-4EF8-9034-653FEA62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3" y="1455066"/>
            <a:ext cx="11778341" cy="41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6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4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CEA8C-F62C-4076-B7AD-873D0804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Parthenon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5BA869B-CA43-4026-A2A3-F6F91FB1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514860-F669-4AA6-B7DB-EFC44820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Discussion: How would you describe the appearance of the Parthenon?</a:t>
            </a:r>
          </a:p>
        </p:txBody>
      </p:sp>
    </p:spTree>
    <p:extLst>
      <p:ext uri="{BB962C8B-B14F-4D97-AF65-F5344CB8AC3E}">
        <p14:creationId xmlns:p14="http://schemas.microsoft.com/office/powerpoint/2010/main" val="417660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</TotalTime>
  <Words>68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 Cen MT</vt:lpstr>
      <vt:lpstr>Tw Cen MT Condensed</vt:lpstr>
      <vt:lpstr>Wingdings</vt:lpstr>
      <vt:lpstr>Wingdings 3</vt:lpstr>
      <vt:lpstr>Integral</vt:lpstr>
      <vt:lpstr>Ancient Greek Art history</vt:lpstr>
      <vt:lpstr>Instructions</vt:lpstr>
      <vt:lpstr>The Birth of greece</vt:lpstr>
      <vt:lpstr>Joining forces</vt:lpstr>
      <vt:lpstr>Greek Architecture: The importance of temples</vt:lpstr>
      <vt:lpstr>Characteristics of Greek temples</vt:lpstr>
      <vt:lpstr>THE PARTHENON VS THE ACROPOLIS: WHAT'S THE DIFFERENCE? </vt:lpstr>
      <vt:lpstr>PowerPoint Presentation</vt:lpstr>
      <vt:lpstr>The Parthenon</vt:lpstr>
      <vt:lpstr>Independent Work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569</cp:revision>
  <dcterms:created xsi:type="dcterms:W3CDTF">2014-09-12T02:18:28Z</dcterms:created>
  <dcterms:modified xsi:type="dcterms:W3CDTF">2019-05-20T22:46:46Z</dcterms:modified>
</cp:coreProperties>
</file>