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57" r:id="rId5"/>
    <p:sldId id="260" r:id="rId6"/>
    <p:sldId id="258" r:id="rId7"/>
    <p:sldId id="262" r:id="rId8"/>
    <p:sldId id="264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AVI2O </a:t>
            </a:r>
            <a:r>
              <a:rPr lang="en-US" dirty="0" err="1"/>
              <a:t>Colour</a:t>
            </a:r>
            <a:r>
              <a:rPr lang="en-US" dirty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8D9-EAD8-4C20-94A6-EE1DA729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Vs Cool </a:t>
            </a:r>
            <a:r>
              <a:rPr lang="en-US" dirty="0" err="1"/>
              <a:t>Colours</a:t>
            </a:r>
            <a:r>
              <a:rPr lang="en-US" dirty="0"/>
              <a:t>: Think-pair-share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9036-232A-42C6-8629-E86B10737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With your elbow partner, discuss and answer the following questions:</a:t>
            </a:r>
          </a:p>
          <a:p>
            <a:pPr marL="457200" indent="-457200">
              <a:buAutoNum type="arabicPeriod"/>
            </a:pPr>
            <a:r>
              <a:rPr lang="en-US" sz="2800" b="1" dirty="0"/>
              <a:t>What </a:t>
            </a:r>
            <a:r>
              <a:rPr lang="en-US" sz="2800" b="1" dirty="0" err="1"/>
              <a:t>colours</a:t>
            </a:r>
            <a:r>
              <a:rPr lang="en-US" sz="2800" b="1" dirty="0"/>
              <a:t> come to mind when you think of the word "warm"?</a:t>
            </a:r>
          </a:p>
          <a:p>
            <a:pPr marL="457200" indent="-457200">
              <a:buAutoNum type="arabicPeriod"/>
            </a:pPr>
            <a:r>
              <a:rPr lang="en-US" sz="2800" b="1" dirty="0"/>
              <a:t>What </a:t>
            </a:r>
            <a:r>
              <a:rPr lang="en-US" sz="2800" b="1" dirty="0" err="1"/>
              <a:t>colours</a:t>
            </a:r>
            <a:r>
              <a:rPr lang="en-US" sz="2800" b="1" dirty="0"/>
              <a:t> come to mind when you think of the word "cool"?</a:t>
            </a:r>
          </a:p>
          <a:p>
            <a:pPr marL="457200" indent="-457200">
              <a:buAutoNum type="arabicPeriod"/>
            </a:pPr>
            <a:r>
              <a:rPr lang="en-US" sz="2800" b="1" dirty="0"/>
              <a:t>When might an artist would use warm </a:t>
            </a:r>
            <a:r>
              <a:rPr lang="en-US" sz="2800" b="1" dirty="0" err="1"/>
              <a:t>colours</a:t>
            </a:r>
            <a:r>
              <a:rPr lang="en-US" sz="2800" b="1" dirty="0"/>
              <a:t>?</a:t>
            </a:r>
          </a:p>
          <a:p>
            <a:pPr marL="457200" indent="-457200">
              <a:buAutoNum type="arabicPeriod"/>
            </a:pPr>
            <a:r>
              <a:rPr lang="en-US" sz="2800" b="1" dirty="0"/>
              <a:t>When might an artist use cool </a:t>
            </a:r>
            <a:r>
              <a:rPr lang="en-US" sz="2800" b="1" dirty="0" err="1"/>
              <a:t>colours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439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3D935-7887-4AD2-A4A3-A441D9EC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/>
              <a:t>Warm and Cool </a:t>
            </a:r>
            <a:r>
              <a:rPr lang="en-US" sz="3600" dirty="0" err="1"/>
              <a:t>Colours</a:t>
            </a:r>
            <a:endParaRPr lang="en-US" sz="3600" dirty="0" err="1">
              <a:latin typeface="Rockwell Condensed"/>
            </a:endParaRPr>
          </a:p>
        </p:txBody>
      </p:sp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52FD9E8A-F870-4448-B00C-B48429718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18869"/>
            <a:ext cx="6882269" cy="5230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314E-5A8B-400E-8EAC-1B921499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Warm </a:t>
            </a:r>
            <a:r>
              <a:rPr lang="en-US" sz="2800" dirty="0" err="1"/>
              <a:t>colours</a:t>
            </a:r>
            <a:r>
              <a:rPr lang="en-US" sz="2800" dirty="0"/>
              <a:t> include red, orange, and yellow.</a:t>
            </a:r>
          </a:p>
          <a:p>
            <a:r>
              <a:rPr lang="en-US" sz="2800" dirty="0"/>
              <a:t>Cool </a:t>
            </a:r>
            <a:r>
              <a:rPr lang="en-US" sz="2800" dirty="0" err="1"/>
              <a:t>colours</a:t>
            </a:r>
            <a:r>
              <a:rPr lang="en-US" sz="2800" dirty="0"/>
              <a:t> include green, blue, and violet.</a:t>
            </a:r>
          </a:p>
          <a:p>
            <a:endParaRPr lang="en-US" sz="2800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87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09B60-3C34-4FFB-AE1D-A17AE03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>
                <a:latin typeface="Rockwell Condensed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06CB-4952-4D54-9ADB-5691FC0A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/>
              <a:t>Why do you think colour is an important element of design?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Picture 4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ADA95456-43EB-4460-864A-70BC2898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0" r="49556" b="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181C1CC1-0602-4444-98B1-5DBC17D13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554" y="3663706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1E4C3-A318-4EA6-8A4B-FF93991D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/>
              <a:t>What is Colour?</a:t>
            </a:r>
            <a:endParaRPr lang="en-US" sz="4400">
              <a:latin typeface="Rockwell Condensed"/>
            </a:endParaRPr>
          </a:p>
        </p:txBody>
      </p:sp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3C9D09A4-AD90-4D11-9C8F-6EDDAAB9C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23" r="1763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A72E-A483-4FE4-B8F9-737C9999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Colour is the most expressive element of art.</a:t>
            </a:r>
          </a:p>
          <a:p>
            <a:r>
              <a:rPr lang="en-US" sz="2800"/>
              <a:t>It shares a powerful connection with emotion.</a:t>
            </a:r>
          </a:p>
          <a:p>
            <a:r>
              <a:rPr lang="en-US" sz="2800"/>
              <a:t>Colour is an element of art that is derived from reflected light.</a:t>
            </a:r>
          </a:p>
          <a:p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95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B857-8252-4CFF-9663-AD04E90C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Properties of </a:t>
            </a:r>
            <a:r>
              <a:rPr lang="en-US" dirty="0" err="1"/>
              <a:t>Colour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B412-D536-453C-B9D8-5ECC11882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02920" indent="-457200">
              <a:buAutoNum type="arabicPeriod"/>
            </a:pPr>
            <a:r>
              <a:rPr lang="en-US" sz="2800" b="1" dirty="0"/>
              <a:t>Hue</a:t>
            </a:r>
            <a:r>
              <a:rPr lang="en-US" sz="2800" dirty="0"/>
              <a:t>: the name of the </a:t>
            </a:r>
            <a:r>
              <a:rPr lang="en-US" sz="2800" dirty="0" err="1"/>
              <a:t>colour</a:t>
            </a:r>
            <a:r>
              <a:rPr lang="en-US" sz="2800" dirty="0"/>
              <a:t> (ex. Red, yellow, etc.).</a:t>
            </a:r>
          </a:p>
          <a:p>
            <a:pPr marL="502920" indent="-457200">
              <a:buAutoNum type="arabicPeriod"/>
            </a:pPr>
            <a:r>
              <a:rPr lang="en-US" sz="2800" b="1" dirty="0"/>
              <a:t>Intensity/saturation</a:t>
            </a:r>
            <a:r>
              <a:rPr lang="en-US" sz="2800" dirty="0"/>
              <a:t>: the purity and strength of a </a:t>
            </a:r>
            <a:r>
              <a:rPr lang="en-US" sz="2800" dirty="0" err="1"/>
              <a:t>colour</a:t>
            </a:r>
            <a:r>
              <a:rPr lang="en-US" sz="2800" dirty="0"/>
              <a:t> (ex. Bright red).</a:t>
            </a:r>
          </a:p>
          <a:p>
            <a:pPr marL="502920" indent="-457200">
              <a:buAutoNum type="arabicPeriod"/>
            </a:pPr>
            <a:r>
              <a:rPr lang="en-US" sz="2800" b="1" dirty="0"/>
              <a:t>Value</a:t>
            </a:r>
            <a:r>
              <a:rPr lang="en-US" sz="2800" dirty="0"/>
              <a:t>: the lightness or darkness of a </a:t>
            </a:r>
            <a:r>
              <a:rPr lang="en-US" sz="2800" dirty="0" err="1"/>
              <a:t>colour</a:t>
            </a:r>
            <a:r>
              <a:rPr lang="en-US" sz="2800" dirty="0"/>
              <a:t>.</a:t>
            </a:r>
          </a:p>
          <a:p>
            <a:pPr marL="502920" indent="-457200">
              <a:buAutoNum type="arabicPeriod"/>
            </a:pPr>
            <a:endParaRPr lang="en-US" sz="2800" dirty="0"/>
          </a:p>
          <a:p>
            <a:pPr marL="502920" indent="-457200">
              <a:buAutoNum type="arabicPeriod"/>
            </a:pPr>
            <a:endParaRPr lang="en-US" sz="2800" dirty="0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1CBCA19D-8C90-443E-A33E-C589D591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31" y="4433575"/>
            <a:ext cx="6133121" cy="21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DE1D-B77D-4E29-BF69-5A95BD59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Colour Groups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978CD-C2A2-49D5-9EBE-BD7D4A50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3564"/>
            <a:ext cx="4745111" cy="864772"/>
          </a:xfrm>
        </p:spPr>
        <p:txBody>
          <a:bodyPr/>
          <a:lstStyle/>
          <a:p>
            <a:r>
              <a:rPr lang="en-US" sz="3200" dirty="0"/>
              <a:t>Primary </a:t>
            </a:r>
            <a:r>
              <a:rPr lang="en-US" sz="3200" dirty="0" err="1"/>
              <a:t>Colours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3200A-13EC-4CD4-B6A4-237F987C83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The primary </a:t>
            </a:r>
            <a:r>
              <a:rPr lang="en-US" sz="2600" dirty="0" err="1"/>
              <a:t>colours</a:t>
            </a:r>
            <a:r>
              <a:rPr lang="en-US" sz="2600" dirty="0"/>
              <a:t> are red, yellow, and blue.</a:t>
            </a:r>
          </a:p>
          <a:p>
            <a:r>
              <a:rPr lang="en-US" sz="2600" dirty="0"/>
              <a:t>They cannot be made from mixing other hues together.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B36F5-8452-4520-9F5C-09A3139C7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862641"/>
            <a:ext cx="4754880" cy="825695"/>
          </a:xfrm>
        </p:spPr>
        <p:txBody>
          <a:bodyPr/>
          <a:lstStyle/>
          <a:p>
            <a:r>
              <a:rPr lang="en-US" sz="3200" dirty="0"/>
              <a:t>Secondary </a:t>
            </a:r>
            <a:r>
              <a:rPr lang="en-US" sz="3200" dirty="0" err="1"/>
              <a:t>Colours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DF9CB-28EA-468D-93E8-2640DA7E9C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The secondary </a:t>
            </a:r>
            <a:r>
              <a:rPr lang="en-US" sz="2600" dirty="0" err="1"/>
              <a:t>colours</a:t>
            </a:r>
            <a:r>
              <a:rPr lang="en-US" sz="2600" dirty="0"/>
              <a:t> are orange, green, and violet.</a:t>
            </a:r>
          </a:p>
          <a:p>
            <a:endParaRPr lang="en-US" sz="26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8666CC9-0690-4B82-87FB-83865B40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14" y="4722265"/>
            <a:ext cx="2264508" cy="1829162"/>
          </a:xfrm>
          <a:prstGeom prst="rect">
            <a:avLst/>
          </a:prstGeom>
        </p:spPr>
      </p:pic>
      <p:pic>
        <p:nvPicPr>
          <p:cNvPr id="9" name="Picture 9" descr="A picture containing sky, table, indoor&#10;&#10;Description generated with high confidence">
            <a:extLst>
              <a:ext uri="{FF2B5EF4-FFF2-40B4-BE49-F238E27FC236}">
                <a16:creationId xmlns:a16="http://schemas.microsoft.com/office/drawing/2014/main" id="{73CD99FE-FBFC-418A-AAFF-E68D9D0A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62" y="4388339"/>
            <a:ext cx="2743200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825D-7CC9-4287-A2C9-8749CFAE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Tertiary </a:t>
            </a:r>
            <a:r>
              <a:rPr lang="en-US" dirty="0" err="1"/>
              <a:t>colours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1806CA-932A-47A7-8F13-EA12A6E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35" y="2047520"/>
            <a:ext cx="4773168" cy="29235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52A8-4338-43B0-AC4F-F32F4F9E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26" y="1916254"/>
            <a:ext cx="4773168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Tertiary </a:t>
            </a:r>
            <a:r>
              <a:rPr lang="en-US" sz="2800" dirty="0" err="1"/>
              <a:t>colours</a:t>
            </a:r>
            <a:r>
              <a:rPr lang="en-US" sz="2800" dirty="0"/>
              <a:t> are made by mixing a primary </a:t>
            </a:r>
            <a:r>
              <a:rPr lang="en-US" sz="2800" dirty="0" err="1"/>
              <a:t>colour</a:t>
            </a:r>
            <a:r>
              <a:rPr lang="en-US" sz="2800" dirty="0"/>
              <a:t> with its secondary </a:t>
            </a:r>
            <a:r>
              <a:rPr lang="en-US" sz="2800" dirty="0" err="1"/>
              <a:t>colour</a:t>
            </a:r>
            <a:r>
              <a:rPr lang="en-US" sz="2800" dirty="0"/>
              <a:t>.</a:t>
            </a:r>
          </a:p>
          <a:p>
            <a:r>
              <a:rPr lang="en-US" sz="2800" dirty="0"/>
              <a:t>Example: Blue + Green = Blue-Green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3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3F61-7BB9-44AF-8374-748C6C72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Tints vs shades</a:t>
            </a:r>
            <a:endParaRPr lang="en-US" dirty="0">
              <a:latin typeface="Rockwell Condense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54AAB-57AF-4401-84E3-898504D2F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5CB27-1222-429A-8F68-44599C1FC3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 light value of a hue is called a tint.</a:t>
            </a:r>
          </a:p>
          <a:p>
            <a:r>
              <a:rPr lang="en-US" sz="2800" dirty="0"/>
              <a:t>A tint is created by adding </a:t>
            </a:r>
            <a:r>
              <a:rPr lang="en-US" sz="2800" u="sng" dirty="0"/>
              <a:t>white</a:t>
            </a:r>
            <a:r>
              <a:rPr lang="en-US" sz="2800" dirty="0"/>
              <a:t> to a </a:t>
            </a:r>
            <a:r>
              <a:rPr lang="en-US" sz="2800" dirty="0" err="1"/>
              <a:t>colour</a:t>
            </a:r>
            <a:r>
              <a:rPr lang="en-US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4505A-7340-4A6A-B3AE-094622E22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Shade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A4FBE-6D9C-4B85-ACDD-29A3357AE2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 dark  value of a hue is called a shade.</a:t>
            </a:r>
          </a:p>
          <a:p>
            <a:r>
              <a:rPr lang="en-US" sz="2800" dirty="0"/>
              <a:t>A shade is created by adding </a:t>
            </a:r>
            <a:r>
              <a:rPr lang="en-US" sz="2800" u="sng" dirty="0"/>
              <a:t>black</a:t>
            </a:r>
            <a:r>
              <a:rPr lang="en-US" sz="2800" dirty="0"/>
              <a:t> to a </a:t>
            </a:r>
            <a:r>
              <a:rPr lang="en-US" sz="2800" err="1"/>
              <a:t>colour</a:t>
            </a:r>
            <a:r>
              <a:rPr lang="en-US" sz="2800" dirty="0"/>
              <a:t>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EC735A0-D487-4DED-976A-285602798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" b="19883"/>
          <a:stretch/>
        </p:blipFill>
        <p:spPr>
          <a:xfrm>
            <a:off x="3337170" y="4701382"/>
            <a:ext cx="5038978" cy="19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3661-56BD-4688-8F0A-4E707CD3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Analogous vs Complementary </a:t>
            </a:r>
            <a:r>
              <a:rPr lang="en-US" dirty="0" err="1"/>
              <a:t>colours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18AB1-5C59-4FE0-8231-E01D0EE0C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Analogous </a:t>
            </a:r>
            <a:r>
              <a:rPr lang="en-US" sz="2800" dirty="0" err="1"/>
              <a:t>Colours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F3C67-994A-4AC5-83DD-80ADD49E91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This is a </a:t>
            </a:r>
            <a:r>
              <a:rPr lang="en-US" sz="2400" err="1"/>
              <a:t>colour</a:t>
            </a:r>
            <a:r>
              <a:rPr lang="en-US" sz="2400" dirty="0"/>
              <a:t> scheme consisting of any two or more </a:t>
            </a:r>
            <a:r>
              <a:rPr lang="en-US" sz="2400" err="1"/>
              <a:t>colours</a:t>
            </a:r>
            <a:r>
              <a:rPr lang="en-US" sz="2400" dirty="0"/>
              <a:t> that are </a:t>
            </a:r>
            <a:r>
              <a:rPr lang="en-US" sz="2400" u="sng" dirty="0"/>
              <a:t>next</a:t>
            </a:r>
            <a:r>
              <a:rPr lang="en-US" sz="2400" dirty="0"/>
              <a:t> to each other on the </a:t>
            </a:r>
            <a:r>
              <a:rPr lang="en-US" sz="2400" dirty="0" err="1"/>
              <a:t>colour</a:t>
            </a:r>
            <a:r>
              <a:rPr lang="en-US" sz="2400" dirty="0"/>
              <a:t> wheel and are closely related.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0788C-B5BA-41E7-955B-49C5C7CFB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Complementary </a:t>
            </a:r>
            <a:r>
              <a:rPr lang="en-US" sz="2800" dirty="0" err="1"/>
              <a:t>Colours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C559D-75E6-4060-AE68-BB5C8C0D3F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This is a </a:t>
            </a:r>
            <a:r>
              <a:rPr lang="en-US" sz="2400" dirty="0" err="1"/>
              <a:t>colour</a:t>
            </a:r>
            <a:r>
              <a:rPr lang="en-US" sz="2400" dirty="0"/>
              <a:t> scheme consisting of </a:t>
            </a:r>
            <a:r>
              <a:rPr lang="en-US" sz="2400" dirty="0" err="1"/>
              <a:t>colours</a:t>
            </a:r>
            <a:r>
              <a:rPr lang="en-US" sz="2400" dirty="0"/>
              <a:t> that are directly </a:t>
            </a:r>
            <a:r>
              <a:rPr lang="en-US" sz="2400" u="sng" dirty="0"/>
              <a:t>opposite</a:t>
            </a:r>
            <a:r>
              <a:rPr lang="en-US" sz="2400" dirty="0"/>
              <a:t> to each other on the </a:t>
            </a:r>
            <a:r>
              <a:rPr lang="en-US" sz="2400" dirty="0" err="1"/>
              <a:t>colour</a:t>
            </a:r>
            <a:r>
              <a:rPr lang="en-US" sz="2400" dirty="0"/>
              <a:t> wheel.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54DF52-DDE8-4BB2-B34A-47F7C57B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65" y="4838212"/>
            <a:ext cx="1714500" cy="17145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EEBA185-5ACB-4CF8-9F91-B236CFC8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519" y="483821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517DF-1474-4682-954C-92C86BC4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Monochromatic</a:t>
            </a:r>
            <a:endParaRPr lang="en-US" sz="4400" dirty="0">
              <a:latin typeface="Rockwell Condensed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7B3060-E97C-4994-BB8C-92C72A3FBB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5" r="887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452C-656E-45ED-8330-C22AF06F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 monochromatic </a:t>
            </a:r>
            <a:r>
              <a:rPr lang="en-US" sz="2800" dirty="0" err="1"/>
              <a:t>colour</a:t>
            </a:r>
            <a:r>
              <a:rPr lang="en-US" sz="2800" dirty="0"/>
              <a:t> scheme consists of predominately only </a:t>
            </a:r>
            <a:r>
              <a:rPr lang="en-US" sz="2800" b="1" dirty="0"/>
              <a:t>ONE</a:t>
            </a:r>
            <a:r>
              <a:rPr lang="en-US" sz="2800" dirty="0"/>
              <a:t> </a:t>
            </a:r>
            <a:r>
              <a:rPr lang="en-US" sz="2800" dirty="0" err="1"/>
              <a:t>colour</a:t>
            </a:r>
            <a:r>
              <a:rPr lang="en-US" sz="2800" dirty="0"/>
              <a:t> or hue.</a:t>
            </a:r>
          </a:p>
          <a:p>
            <a:r>
              <a:rPr lang="en-US" sz="2800" dirty="0"/>
              <a:t>It may include the tints and shades of the </a:t>
            </a:r>
            <a:r>
              <a:rPr lang="en-US" sz="2800" dirty="0" err="1"/>
              <a:t>colour</a:t>
            </a:r>
            <a:r>
              <a:rPr lang="en-US" sz="2800" dirty="0"/>
              <a:t> that was used.</a:t>
            </a:r>
          </a:p>
          <a:p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719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312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AVI2O Colour theory</vt:lpstr>
      <vt:lpstr>Discussion</vt:lpstr>
      <vt:lpstr>What is Colour?</vt:lpstr>
      <vt:lpstr>The Properties of Colour</vt:lpstr>
      <vt:lpstr>Basic Colour Groups</vt:lpstr>
      <vt:lpstr>Tertiary colours</vt:lpstr>
      <vt:lpstr>Tints vs shades</vt:lpstr>
      <vt:lpstr>Analogous vs Complementary colours</vt:lpstr>
      <vt:lpstr>Monochromatic</vt:lpstr>
      <vt:lpstr>Warm Vs Cool Colours: Think-pair-share</vt:lpstr>
      <vt:lpstr>Warm and Cool Colours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Williams, Kelly A</cp:lastModifiedBy>
  <cp:revision>326</cp:revision>
  <dcterms:created xsi:type="dcterms:W3CDTF">2013-07-15T20:26:40Z</dcterms:created>
  <dcterms:modified xsi:type="dcterms:W3CDTF">2019-03-18T00:57:30Z</dcterms:modified>
</cp:coreProperties>
</file>