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2/6/2019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AVI2O Drawing Lesson # 1</a:t>
            </a: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18EF5A-C2D4-4C6F-B14A-798242CA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 # 4: Pay attention to how you hold your pencil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4C0FEE-1FDD-413F-A5B4-6DA2D3B54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 You do not want to hold your pencil the same way over the course of a drawing project.</a:t>
            </a:r>
            <a:endParaRPr lang="en-US" dirty="0"/>
          </a:p>
          <a:p>
            <a:r>
              <a:rPr lang="en-US" sz="2800" dirty="0"/>
              <a:t> You can achieve different effects by holding your pencil at different angles.  </a:t>
            </a:r>
            <a:endParaRPr lang="en-US" dirty="0"/>
          </a:p>
          <a:p>
            <a:r>
              <a:rPr lang="en-US" sz="2800" dirty="0"/>
              <a:t> For instance, when you are shading, it is helpful to hold your pencil on a side angle.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A picture containing invertebrate, animal, linedrawing, arthropod&#10;&#10;Description generated with high confidence">
            <a:extLst>
              <a:ext uri="{FF2B5EF4-FFF2-40B4-BE49-F238E27FC236}">
                <a16:creationId xmlns:a16="http://schemas.microsoft.com/office/drawing/2014/main" xmlns="" id="{1CB3E8DE-B744-4074-A4D6-18E088A5D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938" y="4533348"/>
            <a:ext cx="2743200" cy="20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1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DDD7EA-50CA-4946-A9C1-597742CA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 5: Recognize and Use different techniques for creating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56EB56-94D5-48FD-B9DB-CFD2071E6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65639"/>
            <a:ext cx="10058400" cy="40507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 </a:t>
            </a:r>
            <a:r>
              <a:rPr lang="en-US" sz="2800" b="1" dirty="0"/>
              <a:t>Smooth shading: </a:t>
            </a:r>
            <a:r>
              <a:rPr lang="en-US" sz="2800" dirty="0"/>
              <a:t>holding your pencil on its side and softly transitioning between values.</a:t>
            </a:r>
            <a:endParaRPr lang="en-US" dirty="0"/>
          </a:p>
          <a:p>
            <a:r>
              <a:rPr lang="en-US" sz="2800" dirty="0"/>
              <a:t> </a:t>
            </a:r>
            <a:r>
              <a:rPr lang="en-US" sz="2800" b="1" dirty="0"/>
              <a:t>Hatching:</a:t>
            </a:r>
            <a:r>
              <a:rPr lang="en-US" sz="2800" dirty="0"/>
              <a:t> creating value through drawing parallel lines.</a:t>
            </a:r>
          </a:p>
          <a:p>
            <a:r>
              <a:rPr lang="en-US" sz="2800" dirty="0"/>
              <a:t> </a:t>
            </a:r>
            <a:r>
              <a:rPr lang="en-US" sz="2800" b="1" dirty="0"/>
              <a:t>Cross-hatching:</a:t>
            </a:r>
            <a:r>
              <a:rPr lang="en-US" sz="2800" dirty="0"/>
              <a:t> creating value through drawing lines that intersect with each other (lines going in opposite directions).</a:t>
            </a:r>
          </a:p>
          <a:p>
            <a:r>
              <a:rPr lang="en-US" sz="2800" dirty="0"/>
              <a:t> </a:t>
            </a:r>
            <a:r>
              <a:rPr lang="en-US" sz="2800" b="1" dirty="0"/>
              <a:t>Stippling</a:t>
            </a:r>
            <a:r>
              <a:rPr lang="en-US" sz="2800" dirty="0"/>
              <a:t>: creating value through the use of dots.</a:t>
            </a:r>
          </a:p>
          <a:p>
            <a:r>
              <a:rPr lang="en-US" sz="2800" dirty="0"/>
              <a:t> </a:t>
            </a:r>
            <a:r>
              <a:rPr lang="en-US" sz="2800" b="1" dirty="0"/>
              <a:t>Scribbling:</a:t>
            </a:r>
            <a:r>
              <a:rPr lang="en-US" sz="2800" dirty="0"/>
              <a:t> creating value through drawing random lines and marks.</a:t>
            </a:r>
          </a:p>
        </p:txBody>
      </p:sp>
    </p:spTree>
    <p:extLst>
      <p:ext uri="{BB962C8B-B14F-4D97-AF65-F5344CB8AC3E}">
        <p14:creationId xmlns:p14="http://schemas.microsoft.com/office/powerpoint/2010/main" val="253753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F6D7E0-E175-4897-A335-FC379B97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729" y="103632"/>
            <a:ext cx="3677264" cy="1286960"/>
          </a:xfrm>
        </p:spPr>
        <p:txBody>
          <a:bodyPr>
            <a:normAutofit/>
          </a:bodyPr>
          <a:lstStyle/>
          <a:p>
            <a:r>
              <a:rPr lang="en-US" sz="3600"/>
              <a:t>Activities: 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357C78FC-C2E2-4D9F-AE77-FFD76630C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213581"/>
            <a:ext cx="6912217" cy="44410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775984-7B45-4AB4-9D57-E35A09555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5" y="1466870"/>
            <a:ext cx="4038724" cy="4747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1. Create a value scale by smoothly shading with the side of your pencil.  Begin by creating a dark value and then fade intensity.</a:t>
            </a:r>
          </a:p>
          <a:p>
            <a:pPr marL="0" indent="0">
              <a:buNone/>
            </a:pPr>
            <a:r>
              <a:rPr lang="en-US" dirty="0"/>
              <a:t>2. Create 4 other value scales, using the techniques displayed on the left (hatching, cross-hatching, stippling, and scribbling).</a:t>
            </a:r>
          </a:p>
          <a:p>
            <a:pPr marL="0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9761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88F7C0-AAB1-429B-B0F5-A8B68F83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B39E57-ED53-412B-9C59-1DA87E9F6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In your opinion, what does one need to do or know to create a successful drawing?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4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xmlns="" id="{9C1B40C3-C9D3-4612-9EBE-C9C22291A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3455377"/>
            <a:ext cx="4101123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5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F300FE-C1D1-4758-98DF-C6F25F73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achieving drawing success</a:t>
            </a:r>
          </a:p>
        </p:txBody>
      </p:sp>
    </p:spTree>
    <p:extLst>
      <p:ext uri="{BB962C8B-B14F-4D97-AF65-F5344CB8AC3E}">
        <p14:creationId xmlns:p14="http://schemas.microsoft.com/office/powerpoint/2010/main" val="108645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1FC82-A4D1-4DC1-8F35-8E47F1AF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 # 1: Understand your subject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73AB3D-A38B-4E9F-8214-4B31D285D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 All too often, we make too many assumptions about what our subject matter looks like.</a:t>
            </a:r>
            <a:endParaRPr lang="en-US" dirty="0"/>
          </a:p>
          <a:p>
            <a:r>
              <a:rPr lang="en-US" sz="2800" dirty="0"/>
              <a:t> We must take the time to understand the edges, spaces, relationships, shadows, and light that define the person, place, or thing we are drawing.</a:t>
            </a:r>
          </a:p>
          <a:p>
            <a:r>
              <a:rPr lang="en-US" sz="2800" dirty="0"/>
              <a:t> Drawing is not always as difficult as we imagine it to be.</a:t>
            </a:r>
          </a:p>
          <a:p>
            <a:r>
              <a:rPr lang="en-US" sz="2800" dirty="0"/>
              <a:t> Truly seeing and understanding our subject matter is where the real challenge lies.</a:t>
            </a:r>
          </a:p>
        </p:txBody>
      </p:sp>
    </p:spTree>
    <p:extLst>
      <p:ext uri="{BB962C8B-B14F-4D97-AF65-F5344CB8AC3E}">
        <p14:creationId xmlns:p14="http://schemas.microsoft.com/office/powerpoint/2010/main" val="87022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34595FED-5563-4E2C-BD39-A7975282E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8048"/>
            <a:ext cx="7696199" cy="58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7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EC5A6-4F32-408A-A6A8-CA982BA6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Begin drawing with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B8093-F99B-4892-ABFD-4E2DBAA98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 Completing a simple line or contour drawing of our subject matter is a great way to begin a drawing project.</a:t>
            </a:r>
          </a:p>
          <a:p>
            <a:r>
              <a:rPr lang="en-US" sz="2800" dirty="0"/>
              <a:t> A contour or line drawing captures the outlines or edges that define the person, place, or thing we are trying to draw.</a:t>
            </a:r>
          </a:p>
        </p:txBody>
      </p:sp>
      <p:pic>
        <p:nvPicPr>
          <p:cNvPr id="6" name="Picture 6" descr="A picture containing linedrawing, text&#10;&#10;Description generated with high confidence">
            <a:extLst>
              <a:ext uri="{FF2B5EF4-FFF2-40B4-BE49-F238E27FC236}">
                <a16:creationId xmlns:a16="http://schemas.microsoft.com/office/drawing/2014/main" xmlns="" id="{DA66C251-2728-41A7-AF2A-9F8B43B87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4151284"/>
            <a:ext cx="3446584" cy="223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3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27C5C-551D-467F-8C01-95EEF062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Activities: contour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7E1EA3-73AF-4DEC-B09D-577AD170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1. Create a blind contour drawing of someone else's face.  A blind contour drawing involves looking only at your subject matter and NOT at your paper.  The result may look silly but it's a good way to develop your perceptual skills.</a:t>
            </a:r>
          </a:p>
          <a:p>
            <a:pPr marL="0" indent="0">
              <a:buNone/>
            </a:pPr>
            <a:r>
              <a:rPr lang="en-US" sz="2800" dirty="0"/>
              <a:t>2. Create a contour drawing of a small, simple object.  This time, you can look back and forth, between the object and your paper.</a:t>
            </a:r>
          </a:p>
        </p:txBody>
      </p:sp>
    </p:spTree>
    <p:extLst>
      <p:ext uri="{BB962C8B-B14F-4D97-AF65-F5344CB8AC3E}">
        <p14:creationId xmlns:p14="http://schemas.microsoft.com/office/powerpoint/2010/main" val="73675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53ECAD-D0C1-4833-8944-D114EDBA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 # 2: Draw things that are tangible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508A-646F-4654-A60A-50117B443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 A photo does not always reveal enough information about your subject matter.</a:t>
            </a:r>
          </a:p>
          <a:p>
            <a:r>
              <a:rPr lang="en-US" sz="2800" dirty="0"/>
              <a:t> Whenever possible, draw people, places, and things that are right in front of you.</a:t>
            </a:r>
          </a:p>
          <a:p>
            <a:endParaRPr lang="en-US" sz="2800" dirty="0"/>
          </a:p>
        </p:txBody>
      </p:sp>
      <p:pic>
        <p:nvPicPr>
          <p:cNvPr id="4" name="Picture 4" descr="A picture containing indoor, person, table, sitting&#10;&#10;Description generated with very high confidence">
            <a:extLst>
              <a:ext uri="{FF2B5EF4-FFF2-40B4-BE49-F238E27FC236}">
                <a16:creationId xmlns:a16="http://schemas.microsoft.com/office/drawing/2014/main" xmlns="" id="{A1548B56-614E-4579-9087-ECD56F375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785" y="4181476"/>
            <a:ext cx="4306276" cy="242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6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74CB92-2996-4486-A2C6-F66C3482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 # 3: Avoid tracing whenever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B68967-FD2B-4D2C-AC87-DCD6CE943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When you trace something, you are not truly developing your drawing skills.</a:t>
            </a:r>
            <a:endParaRPr lang="en-US" dirty="0"/>
          </a:p>
          <a:p>
            <a:r>
              <a:rPr lang="en-US" sz="2800" dirty="0"/>
              <a:t> You are simply showing you can copy the general outline of something.</a:t>
            </a:r>
          </a:p>
          <a:p>
            <a:endParaRPr lang="en-US" sz="2800" dirty="0"/>
          </a:p>
        </p:txBody>
      </p:sp>
      <p:pic>
        <p:nvPicPr>
          <p:cNvPr id="4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F6A87EAD-6061-4AB0-827F-4003C2ED4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862" y="4090377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15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131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Rockwell</vt:lpstr>
      <vt:lpstr>Rockwell Condensed</vt:lpstr>
      <vt:lpstr>Wingdings</vt:lpstr>
      <vt:lpstr>Wood Type</vt:lpstr>
      <vt:lpstr>AVI2O Drawing Lesson # 1</vt:lpstr>
      <vt:lpstr>Think-pair-share:</vt:lpstr>
      <vt:lpstr>Tips for achieving drawing success</vt:lpstr>
      <vt:lpstr>Tip # 1: Understand your subject matter</vt:lpstr>
      <vt:lpstr>PowerPoint Presentation</vt:lpstr>
      <vt:lpstr>Begin drawing with lines</vt:lpstr>
      <vt:lpstr>Activities: contour drawing</vt:lpstr>
      <vt:lpstr>Tip # 2: Draw things that are tangible</vt:lpstr>
      <vt:lpstr>Tip # 3: Avoid tracing whenever possible</vt:lpstr>
      <vt:lpstr>Tip # 4: Pay attention to how you hold your pencil</vt:lpstr>
      <vt:lpstr>Tip # 5: Recognize and Use different techniques for creating value</vt:lpstr>
      <vt:lpstr>Activities: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363</cp:revision>
  <dcterms:created xsi:type="dcterms:W3CDTF">2014-09-12T02:14:24Z</dcterms:created>
  <dcterms:modified xsi:type="dcterms:W3CDTF">2019-02-06T15:30:07Z</dcterms:modified>
</cp:coreProperties>
</file>