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57"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4/28/2017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4/28/2017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4/28/2017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NrbnnEZnMO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lobalnews.ca/news/3216963/muslim-misconceptions-the-everyday-islamophobia-facing-canadians/" TargetMode="External"/><Relationship Id="rId2" Type="http://schemas.openxmlformats.org/officeDocument/2006/relationships/hyperlink" Target="http://www.macleans.ca/news/canada/we-need-to-understand-what-islamophobia-really-means/" TargetMode="External"/><Relationship Id="rId1" Type="http://schemas.openxmlformats.org/officeDocument/2006/relationships/slideLayout" Target="../slideLayouts/slideLayout2.xml"/><Relationship Id="rId4" Type="http://schemas.openxmlformats.org/officeDocument/2006/relationships/hyperlink" Target="http://www.crr.ca/divers-files/en/pub/fash/ePubFaShRacScho.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5400" dirty="0" smtClean="0"/>
              <a:t>Islamophobia</a:t>
            </a:r>
            <a:endParaRPr lang="en-CA" sz="5400" dirty="0"/>
          </a:p>
        </p:txBody>
      </p:sp>
    </p:spTree>
    <p:extLst>
      <p:ext uri="{BB962C8B-B14F-4D97-AF65-F5344CB8AC3E}">
        <p14:creationId xmlns:p14="http://schemas.microsoft.com/office/powerpoint/2010/main" val="127236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Discussion Questions</a:t>
            </a:r>
            <a:endParaRPr lang="en-CA" sz="3600" dirty="0"/>
          </a:p>
        </p:txBody>
      </p:sp>
      <p:sp>
        <p:nvSpPr>
          <p:cNvPr id="3" name="Content Placeholder 2"/>
          <p:cNvSpPr>
            <a:spLocks noGrp="1"/>
          </p:cNvSpPr>
          <p:nvPr>
            <p:ph idx="1"/>
          </p:nvPr>
        </p:nvSpPr>
        <p:spPr>
          <a:xfrm>
            <a:off x="581192" y="2163651"/>
            <a:ext cx="11029615" cy="2896658"/>
          </a:xfrm>
        </p:spPr>
        <p:txBody>
          <a:bodyPr>
            <a:normAutofit/>
          </a:bodyPr>
          <a:lstStyle/>
          <a:p>
            <a:r>
              <a:rPr lang="en-CA" sz="2800" dirty="0" smtClean="0"/>
              <a:t>Do you know what Islamophobia is?  </a:t>
            </a:r>
          </a:p>
          <a:p>
            <a:r>
              <a:rPr lang="en-CA" sz="2800" dirty="0" smtClean="0"/>
              <a:t>Can you think of any examples of Islamophobia in Canada?</a:t>
            </a:r>
            <a:endParaRPr lang="en-CA" sz="2800" dirty="0"/>
          </a:p>
        </p:txBody>
      </p:sp>
    </p:spTree>
    <p:extLst>
      <p:ext uri="{BB962C8B-B14F-4D97-AF65-F5344CB8AC3E}">
        <p14:creationId xmlns:p14="http://schemas.microsoft.com/office/powerpoint/2010/main" val="301324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What is islamophobia?</a:t>
            </a:r>
            <a:endParaRPr lang="en-CA" sz="3600" dirty="0"/>
          </a:p>
        </p:txBody>
      </p:sp>
      <p:sp>
        <p:nvSpPr>
          <p:cNvPr id="3" name="Content Placeholder 2"/>
          <p:cNvSpPr>
            <a:spLocks noGrp="1"/>
          </p:cNvSpPr>
          <p:nvPr>
            <p:ph idx="1"/>
          </p:nvPr>
        </p:nvSpPr>
        <p:spPr/>
        <p:txBody>
          <a:bodyPr>
            <a:normAutofit/>
          </a:bodyPr>
          <a:lstStyle/>
          <a:p>
            <a:r>
              <a:rPr lang="en-CA" sz="2800" dirty="0" smtClean="0"/>
              <a:t>The Oxford dictionary defines Islamophobia as the “dislike </a:t>
            </a:r>
            <a:r>
              <a:rPr lang="en-CA" sz="2800" dirty="0"/>
              <a:t>of or prejudice against Islam or Muslims, especially as a political force</a:t>
            </a:r>
            <a:r>
              <a:rPr lang="en-CA" sz="2800" dirty="0" smtClean="0"/>
              <a:t>.”</a:t>
            </a:r>
            <a:endParaRPr lang="en-CA" sz="2800" dirty="0"/>
          </a:p>
        </p:txBody>
      </p:sp>
    </p:spTree>
    <p:extLst>
      <p:ext uri="{BB962C8B-B14F-4D97-AF65-F5344CB8AC3E}">
        <p14:creationId xmlns:p14="http://schemas.microsoft.com/office/powerpoint/2010/main" val="29178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Islamophobia is on the rise in Canada</a:t>
            </a:r>
            <a:endParaRPr lang="en-CA" sz="3600" dirty="0"/>
          </a:p>
        </p:txBody>
      </p:sp>
      <p:sp>
        <p:nvSpPr>
          <p:cNvPr id="3" name="Content Placeholder 2"/>
          <p:cNvSpPr>
            <a:spLocks noGrp="1"/>
          </p:cNvSpPr>
          <p:nvPr>
            <p:ph sz="half" idx="1"/>
          </p:nvPr>
        </p:nvSpPr>
        <p:spPr>
          <a:xfrm>
            <a:off x="581193" y="2228003"/>
            <a:ext cx="5422390" cy="4353101"/>
          </a:xfrm>
        </p:spPr>
        <p:txBody>
          <a:bodyPr>
            <a:normAutofit lnSpcReduction="10000"/>
          </a:bodyPr>
          <a:lstStyle/>
          <a:p>
            <a:r>
              <a:rPr lang="en-CA" sz="2800" dirty="0" smtClean="0"/>
              <a:t> A 2016 poll found that 54 % of Canadians have an unfavorable opinion of Muslims. </a:t>
            </a:r>
          </a:p>
          <a:p>
            <a:r>
              <a:rPr lang="en-CA" sz="2800" dirty="0" smtClean="0"/>
              <a:t>There has also been an alarming increase in the number of hate crimes that have been committed against Muslim-Canadians.  Some reports suggest that the number of incidents has doubled over the last 3 years.</a:t>
            </a:r>
          </a:p>
        </p:txBody>
      </p:sp>
      <p:pic>
        <p:nvPicPr>
          <p:cNvPr id="1026" name="Picture 2" descr="Throughout the second day after the late-night shooting at the Mosque in Quebec city, people continued to add flowers and notes and other objects as memorials for the victims on snowbanks around the perimiter of the mosque. (Photograph by Roger LeMoyn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20625" y="2719736"/>
            <a:ext cx="5054450" cy="3369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5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The effects of racism</a:t>
            </a:r>
            <a:endParaRPr lang="en-CA" sz="3600" dirty="0"/>
          </a:p>
        </p:txBody>
      </p:sp>
      <p:sp>
        <p:nvSpPr>
          <p:cNvPr id="3" name="Content Placeholder 2"/>
          <p:cNvSpPr>
            <a:spLocks noGrp="1"/>
          </p:cNvSpPr>
          <p:nvPr>
            <p:ph idx="1"/>
          </p:nvPr>
        </p:nvSpPr>
        <p:spPr>
          <a:xfrm>
            <a:off x="581192" y="2180496"/>
            <a:ext cx="11029615" cy="4477881"/>
          </a:xfrm>
        </p:spPr>
        <p:txBody>
          <a:bodyPr>
            <a:normAutofit/>
          </a:bodyPr>
          <a:lstStyle/>
          <a:p>
            <a:r>
              <a:rPr lang="en-CA" sz="2800" dirty="0" smtClean="0"/>
              <a:t>“I am Muslim and I have decided to cover my head.  I abide by my traditions.  There are people who laugh at me because I cover my head.  The other day, when I was in the classroom, everybody was eating pepperoni except me.  In my religion, we do not eat pork.  The pepperoni is made from pork and I cannot eat it.  They (my classmates) wanted me to eat it.  At some time, they told me:  “You have no hair!” because I was covering my hair and they pulled the veil.  I did not like it because it hurt my feelings.  And I was feeling lonely.” – Saadia, a young Canadian Muslim</a:t>
            </a:r>
            <a:endParaRPr lang="en-CA" sz="2800" dirty="0"/>
          </a:p>
        </p:txBody>
      </p:sp>
    </p:spTree>
    <p:extLst>
      <p:ext uri="{BB962C8B-B14F-4D97-AF65-F5344CB8AC3E}">
        <p14:creationId xmlns:p14="http://schemas.microsoft.com/office/powerpoint/2010/main" val="276651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WWYD? A Muslim Woman Needs Help </a:t>
            </a:r>
            <a:endParaRPr lang="en-CA" dirty="0"/>
          </a:p>
        </p:txBody>
      </p:sp>
      <p:sp>
        <p:nvSpPr>
          <p:cNvPr id="3" name="Content Placeholder 2"/>
          <p:cNvSpPr>
            <a:spLocks noGrp="1"/>
          </p:cNvSpPr>
          <p:nvPr>
            <p:ph idx="1"/>
          </p:nvPr>
        </p:nvSpPr>
        <p:spPr/>
        <p:txBody>
          <a:bodyPr/>
          <a:lstStyle/>
          <a:p>
            <a:r>
              <a:rPr lang="en-CA" sz="2800" dirty="0">
                <a:hlinkClick r:id="rId2"/>
              </a:rPr>
              <a:t>https://</a:t>
            </a:r>
            <a:r>
              <a:rPr lang="en-CA" sz="2800" dirty="0" smtClean="0">
                <a:hlinkClick r:id="rId2"/>
              </a:rPr>
              <a:t>www.youtube.com/watch?v=NrbnnEZnMOU</a:t>
            </a:r>
            <a:endParaRPr lang="en-CA" sz="2800" dirty="0" smtClean="0"/>
          </a:p>
          <a:p>
            <a:endParaRPr lang="en-CA" dirty="0"/>
          </a:p>
        </p:txBody>
      </p:sp>
    </p:spTree>
    <p:extLst>
      <p:ext uri="{BB962C8B-B14F-4D97-AF65-F5344CB8AC3E}">
        <p14:creationId xmlns:p14="http://schemas.microsoft.com/office/powerpoint/2010/main" val="299602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p:txBody>
          <a:bodyPr/>
          <a:lstStyle/>
          <a:p>
            <a:r>
              <a:rPr lang="en-CA" dirty="0" err="1" smtClean="0"/>
              <a:t>Glavin</a:t>
            </a:r>
            <a:r>
              <a:rPr lang="en-CA" dirty="0" smtClean="0"/>
              <a:t>, T.  (February 2, 2015). We Need to Understand What Islamophobia Really Means. </a:t>
            </a:r>
            <a:r>
              <a:rPr lang="en-CA" i="1" dirty="0" err="1" smtClean="0"/>
              <a:t>Macleans</a:t>
            </a:r>
            <a:r>
              <a:rPr lang="en-CA" dirty="0" smtClean="0"/>
              <a:t>. Retrieved from </a:t>
            </a:r>
            <a:r>
              <a:rPr lang="en-CA" dirty="0" smtClean="0">
                <a:hlinkClick r:id="rId2"/>
              </a:rPr>
              <a:t>http</a:t>
            </a:r>
            <a:r>
              <a:rPr lang="en-CA" dirty="0">
                <a:hlinkClick r:id="rId2"/>
              </a:rPr>
              <a:t>://www.macleans.ca/news/canada/we-need-to-understand-what-islamophobia-really-means</a:t>
            </a:r>
            <a:r>
              <a:rPr lang="en-CA" dirty="0" smtClean="0">
                <a:hlinkClick r:id="rId2"/>
              </a:rPr>
              <a:t>/</a:t>
            </a:r>
            <a:endParaRPr lang="en-CA" dirty="0"/>
          </a:p>
          <a:p>
            <a:r>
              <a:rPr lang="en-CA" dirty="0" err="1" smtClean="0"/>
              <a:t>Kohut</a:t>
            </a:r>
            <a:r>
              <a:rPr lang="en-CA" dirty="0" smtClean="0"/>
              <a:t>, T. (February 1, 2015). Muslim Misconceptions: The Everyday Islamophobia Facing Canadians. Global News. Retrieved </a:t>
            </a:r>
            <a:r>
              <a:rPr lang="en-CA" dirty="0"/>
              <a:t>from </a:t>
            </a:r>
            <a:r>
              <a:rPr lang="en-CA" dirty="0">
                <a:hlinkClick r:id="rId3"/>
              </a:rPr>
              <a:t>http://globalnews.ca/news/3216963/muslim-misconceptions-the-everyday-islamophobia-facing-canadians</a:t>
            </a:r>
            <a:r>
              <a:rPr lang="en-CA" dirty="0" smtClean="0">
                <a:hlinkClick r:id="rId3"/>
              </a:rPr>
              <a:t>/</a:t>
            </a:r>
            <a:endParaRPr lang="en-CA" dirty="0" smtClean="0"/>
          </a:p>
          <a:p>
            <a:r>
              <a:rPr lang="en-CA" dirty="0"/>
              <a:t>Racism in Our Schools…Canadian Children Speaking Out! Retrieved from </a:t>
            </a:r>
            <a:r>
              <a:rPr lang="en-CA" dirty="0">
                <a:hlinkClick r:id="rId4"/>
              </a:rPr>
              <a:t>www.crr.ca/divers-files/en/pub/fash/ePubFaShRacScho.pdf</a:t>
            </a:r>
            <a:r>
              <a:rPr lang="en-CA" dirty="0"/>
              <a:t>.</a:t>
            </a:r>
          </a:p>
          <a:p>
            <a:endParaRPr lang="en-CA" dirty="0"/>
          </a:p>
          <a:p>
            <a:pPr marL="0" indent="0">
              <a:buNone/>
            </a:pPr>
            <a:endParaRPr lang="en-CA" dirty="0"/>
          </a:p>
        </p:txBody>
      </p:sp>
    </p:spTree>
    <p:extLst>
      <p:ext uri="{BB962C8B-B14F-4D97-AF65-F5344CB8AC3E}">
        <p14:creationId xmlns:p14="http://schemas.microsoft.com/office/powerpoint/2010/main" val="170900781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48</TotalTime>
  <Words>323</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Wingdings 2</vt:lpstr>
      <vt:lpstr>Dividend</vt:lpstr>
      <vt:lpstr>Islamophobia</vt:lpstr>
      <vt:lpstr>Discussion Questions</vt:lpstr>
      <vt:lpstr>What is islamophobia?</vt:lpstr>
      <vt:lpstr>Islamophobia is on the rise in Canada</vt:lpstr>
      <vt:lpstr>The effects of racism</vt:lpstr>
      <vt:lpstr>WWYD? A Muslim Woman Needs Help </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down Muslim stereotypes</dc:title>
  <dc:creator>User</dc:creator>
  <cp:lastModifiedBy>User</cp:lastModifiedBy>
  <cp:revision>15</cp:revision>
  <dcterms:created xsi:type="dcterms:W3CDTF">2017-04-28T23:08:49Z</dcterms:created>
  <dcterms:modified xsi:type="dcterms:W3CDTF">2017-04-28T23:57:43Z</dcterms:modified>
</cp:coreProperties>
</file>