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8" r:id="rId3"/>
    <p:sldId id="260" r:id="rId4"/>
    <p:sldId id="259" r:id="rId5"/>
    <p:sldId id="263" r:id="rId6"/>
    <p:sldId id="262" r:id="rId7"/>
    <p:sldId id="269" r:id="rId8"/>
    <p:sldId id="270" r:id="rId9"/>
    <p:sldId id="265" r:id="rId10"/>
    <p:sldId id="271" r:id="rId11"/>
    <p:sldId id="273" r:id="rId12"/>
    <p:sldId id="272" r:id="rId13"/>
    <p:sldId id="274"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E016143-E03C-4CFD-AFDC-14E5BDEA754C}" type="datetimeFigureOut">
              <a:rPr lang="en-US" dirty="0"/>
              <a:t>9/2/2016</a:t>
            </a:fld>
            <a:endParaRPr lang="en-US" dirty="0"/>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4FAB73BC-B049-4115-A692-8D63A059BFB8}" type="slidenum">
              <a:rPr lang="en-US" dirty="0"/>
              <a:pPr/>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033E54A-A8CA-48C1-9504-691B58049D29}" type="datetimeFigureOut">
              <a:rPr lang="en-US" dirty="0"/>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F6C806-BBF7-471C-9527-881CE2266695}" type="datetimeFigureOut">
              <a:rPr lang="en-US" dirty="0"/>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C94063-DF36-4330-A365-08DA1FA5B7D6}" type="datetimeFigureOut">
              <a:rPr lang="en-US" dirty="0"/>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8A7C6C-0F39-4D70-8E8D-FE5B9C95FA73}" type="datetimeFigureOut">
              <a:rPr lang="en-US" dirty="0"/>
              <a:t>9/2/2016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CFA4AC-08CC-42CE-BD01-C191750A04EC}" type="datetimeFigureOut">
              <a:rPr lang="en-US" dirty="0"/>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A7A723-92A7-435B-B681-F25B092FEFEB}" type="datetimeFigureOut">
              <a:rPr lang="en-US" dirty="0"/>
              <a:t>9/2/2016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170639-886C-4FCF-9EAB-ABB5DA3F3F4A}" type="datetimeFigureOut">
              <a:rPr lang="en-US" dirty="0"/>
              <a:t>9/2/2016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30651-31F4-45D2-98AE-A2108F41BC07}" type="datetimeFigureOut">
              <a:rPr lang="en-US" dirty="0"/>
              <a:t>9/2/2016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53789A-C914-4DB1-8815-80B5EC7335C5}" type="datetimeFigureOut">
              <a:rPr lang="en-US" dirty="0"/>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440AA-91A0-436F-8FDB-C0F939DCAE21}" type="datetimeFigureOut">
              <a:rPr lang="en-US" dirty="0"/>
              <a:t>9/2/2016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0E59FD0C-5451-4CA0-86AF-E70AE3279989}" type="datetimeFigureOut">
              <a:rPr lang="en-US" dirty="0"/>
              <a:t>9/2/2016</a:t>
            </a:fld>
            <a:endParaRPr lang="en-US" dirty="0"/>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dirty="0"/>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hyperlink" Target="https://www.youtube.com/watch?v=soC_MSUo5Qo"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s://www.youtube.com/watch?v=tPnZArtsG_c"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Catholics and the Study of World Religions</a:t>
            </a:r>
            <a:endParaRPr lang="en-US" dirty="0"/>
          </a:p>
        </p:txBody>
      </p:sp>
      <p:sp>
        <p:nvSpPr>
          <p:cNvPr id="3" name="Subtitle 2"/>
          <p:cNvSpPr>
            <a:spLocks noGrp="1"/>
          </p:cNvSpPr>
          <p:nvPr>
            <p:ph type="subTitle" idx="1"/>
          </p:nvPr>
        </p:nvSpPr>
        <p:spPr/>
        <p:txBody>
          <a:bodyPr>
            <a:normAutofit/>
          </a:bodyPr>
          <a:lstStyle/>
          <a:p>
            <a:r>
              <a:rPr lang="en-US" sz="2800" dirty="0" smtClean="0"/>
              <a:t>Empathy and Genuine Tolerance</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60663" y="2118789"/>
            <a:ext cx="3021169" cy="3021169"/>
          </a:xfrm>
          <a:prstGeom prst="rect">
            <a:avLst/>
          </a:prstGeom>
        </p:spPr>
      </p:pic>
      <p:sp>
        <p:nvSpPr>
          <p:cNvPr id="5" name="Oval Callout 4"/>
          <p:cNvSpPr/>
          <p:nvPr/>
        </p:nvSpPr>
        <p:spPr>
          <a:xfrm>
            <a:off x="7057622" y="5460642"/>
            <a:ext cx="1970468" cy="1031598"/>
          </a:xfrm>
          <a:prstGeom prst="wedgeEllipseCallout">
            <a:avLst>
              <a:gd name="adj1" fmla="val 54330"/>
              <a:gd name="adj2" fmla="val 550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 you recognize this flag?</a:t>
            </a:r>
            <a:endParaRPr lang="en-US" dirty="0"/>
          </a:p>
        </p:txBody>
      </p:sp>
    </p:spTree>
    <p:extLst>
      <p:ext uri="{BB962C8B-B14F-4D97-AF65-F5344CB8AC3E}">
        <p14:creationId xmlns:p14="http://schemas.microsoft.com/office/powerpoint/2010/main" val="38296890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7884" y="150312"/>
            <a:ext cx="9966158" cy="868362"/>
          </a:xfrm>
        </p:spPr>
        <p:txBody>
          <a:bodyPr>
            <a:noAutofit/>
          </a:bodyPr>
          <a:lstStyle/>
          <a:p>
            <a:pPr algn="ctr" eaLnBrk="1" hangingPunct="1"/>
            <a:r>
              <a:rPr lang="en-CA" altLang="en-US" sz="4000" b="1" dirty="0"/>
              <a:t>4</a:t>
            </a:r>
            <a:r>
              <a:rPr lang="en-CA" altLang="en-US" sz="4000" b="1" dirty="0" smtClean="0"/>
              <a:t> </a:t>
            </a:r>
            <a:r>
              <a:rPr lang="en-CA" altLang="en-US" sz="4000" b="1" dirty="0"/>
              <a:t>Ground Rules </a:t>
            </a:r>
            <a:r>
              <a:rPr lang="en-CA" altLang="en-US" sz="4000" b="1" dirty="0" smtClean="0"/>
              <a:t>for Dialogue</a:t>
            </a:r>
            <a:endParaRPr lang="en-CA" altLang="en-US" sz="4000" b="1" dirty="0"/>
          </a:p>
        </p:txBody>
      </p:sp>
      <p:sp>
        <p:nvSpPr>
          <p:cNvPr id="3" name="Content Placeholder 2"/>
          <p:cNvSpPr>
            <a:spLocks noGrp="1"/>
          </p:cNvSpPr>
          <p:nvPr>
            <p:ph idx="1"/>
          </p:nvPr>
        </p:nvSpPr>
        <p:spPr>
          <a:xfrm>
            <a:off x="898357" y="1471863"/>
            <a:ext cx="9605211" cy="5041232"/>
          </a:xfrm>
        </p:spPr>
        <p:txBody>
          <a:bodyPr>
            <a:normAutofit/>
          </a:bodyPr>
          <a:lstStyle/>
          <a:p>
            <a:pPr marL="514350" indent="-514350">
              <a:buNone/>
            </a:pPr>
            <a:r>
              <a:rPr lang="en-CA" altLang="en-US" sz="2800" b="1" dirty="0">
                <a:solidFill>
                  <a:srgbClr val="00B050"/>
                </a:solidFill>
              </a:rPr>
              <a:t>1. </a:t>
            </a:r>
            <a:r>
              <a:rPr lang="en-CA" altLang="en-US" sz="4400" b="1" dirty="0">
                <a:solidFill>
                  <a:srgbClr val="00B050"/>
                </a:solidFill>
              </a:rPr>
              <a:t>Respect the faith and religion of others</a:t>
            </a:r>
          </a:p>
          <a:p>
            <a:pPr marL="971550" lvl="1" indent="-571500">
              <a:buFont typeface="Calibri" panose="020F0502020204030204" pitchFamily="34" charset="0"/>
              <a:buChar char="–"/>
            </a:pPr>
            <a:r>
              <a:rPr lang="en-CA" altLang="en-US" sz="4400" dirty="0">
                <a:solidFill>
                  <a:schemeClr val="tx1"/>
                </a:solidFill>
              </a:rPr>
              <a:t>To respect a person means to respect who they are.</a:t>
            </a:r>
          </a:p>
          <a:p>
            <a:pPr marL="514350" indent="-514350">
              <a:buNone/>
            </a:pPr>
            <a:endParaRPr lang="en-CA" altLang="en-US" dirty="0"/>
          </a:p>
          <a:p>
            <a:pPr marL="514350" indent="-514350">
              <a:buFont typeface="Calibri" panose="020F0502020204030204" pitchFamily="34" charset="0"/>
              <a:buAutoNum type="arabicPeriod"/>
            </a:pPr>
            <a:endParaRPr lang="en-CA" altLang="en-US" dirty="0" smtClean="0"/>
          </a:p>
          <a:p>
            <a:pPr marL="514350" indent="-514350">
              <a:buNone/>
            </a:pPr>
            <a:endParaRPr lang="en-CA" altLang="en-US" dirty="0" smtClean="0"/>
          </a:p>
        </p:txBody>
      </p:sp>
    </p:spTree>
    <p:extLst>
      <p:ext uri="{BB962C8B-B14F-4D97-AF65-F5344CB8AC3E}">
        <p14:creationId xmlns:p14="http://schemas.microsoft.com/office/powerpoint/2010/main" val="3945733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7884" y="150312"/>
            <a:ext cx="9966158" cy="868362"/>
          </a:xfrm>
        </p:spPr>
        <p:txBody>
          <a:bodyPr>
            <a:noAutofit/>
          </a:bodyPr>
          <a:lstStyle/>
          <a:p>
            <a:pPr algn="ctr" eaLnBrk="1" hangingPunct="1"/>
            <a:r>
              <a:rPr lang="en-CA" altLang="en-US" sz="4000" b="1" dirty="0"/>
              <a:t>4</a:t>
            </a:r>
            <a:r>
              <a:rPr lang="en-CA" altLang="en-US" sz="4000" b="1" dirty="0" smtClean="0"/>
              <a:t> </a:t>
            </a:r>
            <a:r>
              <a:rPr lang="en-CA" altLang="en-US" sz="4000" b="1" dirty="0"/>
              <a:t>Ground Rules </a:t>
            </a:r>
            <a:r>
              <a:rPr lang="en-CA" altLang="en-US" sz="4000" b="1" dirty="0" smtClean="0"/>
              <a:t>for Dialogue</a:t>
            </a:r>
            <a:endParaRPr lang="en-CA" altLang="en-US" sz="4000" b="1" dirty="0"/>
          </a:p>
        </p:txBody>
      </p:sp>
      <p:sp>
        <p:nvSpPr>
          <p:cNvPr id="3" name="Content Placeholder 2"/>
          <p:cNvSpPr>
            <a:spLocks noGrp="1"/>
          </p:cNvSpPr>
          <p:nvPr>
            <p:ph idx="1"/>
          </p:nvPr>
        </p:nvSpPr>
        <p:spPr>
          <a:xfrm>
            <a:off x="898357" y="1471863"/>
            <a:ext cx="9605211" cy="5041232"/>
          </a:xfrm>
        </p:spPr>
        <p:txBody>
          <a:bodyPr>
            <a:normAutofit/>
          </a:bodyPr>
          <a:lstStyle/>
          <a:p>
            <a:pPr marL="514350" indent="-514350">
              <a:buNone/>
            </a:pPr>
            <a:r>
              <a:rPr lang="en-CA" altLang="en-US" sz="3200" b="1" dirty="0" smtClean="0">
                <a:solidFill>
                  <a:srgbClr val="7030A0"/>
                </a:solidFill>
              </a:rPr>
              <a:t>2</a:t>
            </a:r>
            <a:r>
              <a:rPr lang="en-CA" altLang="en-US" sz="3200" b="1" dirty="0">
                <a:solidFill>
                  <a:srgbClr val="7030A0"/>
                </a:solidFill>
              </a:rPr>
              <a:t>. There is no neutral stance</a:t>
            </a:r>
          </a:p>
          <a:p>
            <a:pPr marL="971550" lvl="1" indent="-571500">
              <a:buFont typeface="Calibri" panose="020F0502020204030204" pitchFamily="34" charset="0"/>
              <a:buChar char="–"/>
            </a:pPr>
            <a:r>
              <a:rPr lang="en-CA" altLang="en-US" sz="3200" dirty="0" smtClean="0">
                <a:solidFill>
                  <a:schemeClr val="tx1"/>
                </a:solidFill>
              </a:rPr>
              <a:t>To </a:t>
            </a:r>
            <a:r>
              <a:rPr lang="en-CA" altLang="en-US" sz="3200" dirty="0">
                <a:solidFill>
                  <a:schemeClr val="tx1"/>
                </a:solidFill>
              </a:rPr>
              <a:t>enter into dialogue with people of other faiths, Catholics need to be firmly grounded in their own faith</a:t>
            </a:r>
            <a:r>
              <a:rPr lang="en-CA" altLang="en-US" sz="3200" dirty="0" smtClean="0">
                <a:solidFill>
                  <a:schemeClr val="tx1"/>
                </a:solidFill>
              </a:rPr>
              <a:t>.</a:t>
            </a:r>
          </a:p>
          <a:p>
            <a:pPr marL="971550" lvl="1" indent="-571500">
              <a:buFont typeface="Calibri" panose="020F0502020204030204" pitchFamily="34" charset="0"/>
              <a:buChar char="–"/>
            </a:pPr>
            <a:r>
              <a:rPr lang="en-CA" altLang="en-US" sz="3200" dirty="0" smtClean="0">
                <a:solidFill>
                  <a:schemeClr val="tx1"/>
                </a:solidFill>
              </a:rPr>
              <a:t>We do not have to pretend that we don’t have opinions or ideas when we dialogue with others. </a:t>
            </a:r>
            <a:endParaRPr lang="en-CA" altLang="en-US" sz="3200" dirty="0">
              <a:solidFill>
                <a:schemeClr val="tx1"/>
              </a:solidFill>
            </a:endParaRPr>
          </a:p>
          <a:p>
            <a:pPr marL="514350" indent="-514350">
              <a:buFont typeface="Calibri" panose="020F0502020204030204" pitchFamily="34" charset="0"/>
              <a:buAutoNum type="arabicPeriod"/>
            </a:pPr>
            <a:endParaRPr lang="en-CA" altLang="en-US" dirty="0"/>
          </a:p>
          <a:p>
            <a:pPr marL="514350" indent="-514350">
              <a:buFont typeface="Calibri" panose="020F0502020204030204" pitchFamily="34" charset="0"/>
              <a:buAutoNum type="arabicPeriod"/>
            </a:pPr>
            <a:endParaRPr lang="en-CA" altLang="en-US" dirty="0" smtClean="0"/>
          </a:p>
          <a:p>
            <a:pPr marL="514350" indent="-514350">
              <a:buNone/>
            </a:pPr>
            <a:endParaRPr lang="en-CA" altLang="en-US" dirty="0" smtClean="0"/>
          </a:p>
        </p:txBody>
      </p:sp>
    </p:spTree>
    <p:extLst>
      <p:ext uri="{BB962C8B-B14F-4D97-AF65-F5344CB8AC3E}">
        <p14:creationId xmlns:p14="http://schemas.microsoft.com/office/powerpoint/2010/main" val="12100922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189" y="990600"/>
            <a:ext cx="9605211" cy="5410200"/>
          </a:xfrm>
        </p:spPr>
        <p:txBody>
          <a:bodyPr>
            <a:normAutofit/>
          </a:bodyPr>
          <a:lstStyle/>
          <a:p>
            <a:pPr marL="514350" indent="-514350">
              <a:buNone/>
            </a:pPr>
            <a:r>
              <a:rPr lang="en-CA" altLang="en-US" sz="4400" b="1" dirty="0" smtClean="0">
                <a:solidFill>
                  <a:srgbClr val="002060"/>
                </a:solidFill>
              </a:rPr>
              <a:t>3</a:t>
            </a:r>
            <a:r>
              <a:rPr lang="en-CA" altLang="en-US" sz="4400" b="1" dirty="0">
                <a:solidFill>
                  <a:srgbClr val="002060"/>
                </a:solidFill>
              </a:rPr>
              <a:t>. The truth of other religions</a:t>
            </a:r>
          </a:p>
          <a:p>
            <a:pPr marL="971550" lvl="1" indent="-571500">
              <a:buFont typeface="Calibri" panose="020F0502020204030204" pitchFamily="34" charset="0"/>
              <a:buChar char="–"/>
            </a:pPr>
            <a:r>
              <a:rPr lang="en-CA" altLang="en-US" sz="4400" dirty="0" smtClean="0">
                <a:solidFill>
                  <a:schemeClr val="tx1"/>
                </a:solidFill>
              </a:rPr>
              <a:t>Despite </a:t>
            </a:r>
            <a:r>
              <a:rPr lang="en-CA" altLang="en-US" sz="4400" dirty="0">
                <a:solidFill>
                  <a:schemeClr val="tx1"/>
                </a:solidFill>
              </a:rPr>
              <a:t>the differences in our beliefs, it is important to appreciate and respect what others hold to be true</a:t>
            </a:r>
            <a:r>
              <a:rPr lang="en-CA" altLang="en-US" sz="4400" dirty="0">
                <a:solidFill>
                  <a:srgbClr val="808080"/>
                </a:solidFill>
              </a:rPr>
              <a:t>.</a:t>
            </a:r>
          </a:p>
          <a:p>
            <a:pPr marL="514350" indent="-514350">
              <a:buNone/>
            </a:pPr>
            <a:endParaRPr lang="en-CA" altLang="en-US" sz="2800" dirty="0"/>
          </a:p>
          <a:p>
            <a:pPr marL="514350" indent="-514350">
              <a:buFont typeface="Calibri" panose="020F0502020204030204" pitchFamily="34" charset="0"/>
              <a:buAutoNum type="arabicPeriod"/>
            </a:pPr>
            <a:endParaRPr lang="en-CA" altLang="en-US" sz="2800" dirty="0" smtClean="0"/>
          </a:p>
          <a:p>
            <a:pPr marL="514350" indent="-514350">
              <a:buNone/>
            </a:pPr>
            <a:endParaRPr lang="en-CA" altLang="en-US" dirty="0" smtClean="0"/>
          </a:p>
        </p:txBody>
      </p:sp>
    </p:spTree>
    <p:extLst>
      <p:ext uri="{BB962C8B-B14F-4D97-AF65-F5344CB8AC3E}">
        <p14:creationId xmlns:p14="http://schemas.microsoft.com/office/powerpoint/2010/main" val="39655797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4189" y="990600"/>
            <a:ext cx="9605211" cy="5410200"/>
          </a:xfrm>
        </p:spPr>
        <p:txBody>
          <a:bodyPr>
            <a:normAutofit/>
          </a:bodyPr>
          <a:lstStyle/>
          <a:p>
            <a:pPr marL="514350" indent="-514350">
              <a:buNone/>
            </a:pPr>
            <a:r>
              <a:rPr lang="en-CA" altLang="en-US" sz="4000" b="1" dirty="0" smtClean="0">
                <a:solidFill>
                  <a:srgbClr val="C00000"/>
                </a:solidFill>
              </a:rPr>
              <a:t>4</a:t>
            </a:r>
            <a:r>
              <a:rPr lang="en-CA" altLang="en-US" sz="4000" b="1" dirty="0">
                <a:solidFill>
                  <a:srgbClr val="C00000"/>
                </a:solidFill>
              </a:rPr>
              <a:t>.  Accept the importance of religion</a:t>
            </a:r>
          </a:p>
          <a:p>
            <a:pPr marL="971550" lvl="1" indent="-571500">
              <a:buFont typeface="Calibri" panose="020F0502020204030204" pitchFamily="34" charset="0"/>
              <a:buChar char="–"/>
            </a:pPr>
            <a:r>
              <a:rPr lang="en-CA" altLang="en-US" sz="4000" dirty="0" smtClean="0">
                <a:solidFill>
                  <a:schemeClr val="tx1"/>
                </a:solidFill>
              </a:rPr>
              <a:t>Religious </a:t>
            </a:r>
            <a:r>
              <a:rPr lang="en-CA" altLang="en-US" sz="4000" dirty="0">
                <a:solidFill>
                  <a:schemeClr val="tx1"/>
                </a:solidFill>
              </a:rPr>
              <a:t>difference is a sign of human diversity.</a:t>
            </a:r>
          </a:p>
          <a:p>
            <a:pPr marL="971550" lvl="1" indent="-571500">
              <a:buFont typeface="Calibri" panose="020F0502020204030204" pitchFamily="34" charset="0"/>
              <a:buChar char="–"/>
            </a:pPr>
            <a:r>
              <a:rPr lang="en-CA" altLang="en-US" sz="4000" dirty="0">
                <a:solidFill>
                  <a:schemeClr val="tx1"/>
                </a:solidFill>
              </a:rPr>
              <a:t>Christianity celebrates this diversity while recognizing our oneness as children of God.</a:t>
            </a:r>
          </a:p>
          <a:p>
            <a:pPr marL="514350" indent="-514350">
              <a:buFont typeface="Calibri" panose="020F0502020204030204" pitchFamily="34" charset="0"/>
              <a:buAutoNum type="arabicPeriod"/>
            </a:pPr>
            <a:endParaRPr lang="en-CA" altLang="en-US" sz="2800" dirty="0"/>
          </a:p>
          <a:p>
            <a:pPr marL="514350" indent="-514350">
              <a:buFont typeface="Calibri" panose="020F0502020204030204" pitchFamily="34" charset="0"/>
              <a:buAutoNum type="arabicPeriod"/>
            </a:pPr>
            <a:endParaRPr lang="en-CA" altLang="en-US" sz="2800" dirty="0" smtClean="0"/>
          </a:p>
          <a:p>
            <a:pPr marL="514350" indent="-514350">
              <a:buNone/>
            </a:pPr>
            <a:endParaRPr lang="en-CA" altLang="en-US" dirty="0" smtClean="0"/>
          </a:p>
        </p:txBody>
      </p:sp>
    </p:spTree>
    <p:extLst>
      <p:ext uri="{BB962C8B-B14F-4D97-AF65-F5344CB8AC3E}">
        <p14:creationId xmlns:p14="http://schemas.microsoft.com/office/powerpoint/2010/main" val="3577776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91" y="237499"/>
            <a:ext cx="9692640" cy="1325562"/>
          </a:xfrm>
        </p:spPr>
        <p:txBody>
          <a:bodyPr>
            <a:normAutofit/>
          </a:bodyPr>
          <a:lstStyle/>
          <a:p>
            <a:pPr algn="ctr"/>
            <a:r>
              <a:rPr lang="en-CA" sz="6000" dirty="0" smtClean="0"/>
              <a:t>The Abrahamic Faiths</a:t>
            </a:r>
            <a:endParaRPr lang="en-CA" sz="6000" dirty="0"/>
          </a:p>
        </p:txBody>
      </p:sp>
      <p:sp>
        <p:nvSpPr>
          <p:cNvPr id="3" name="Content Placeholder 2"/>
          <p:cNvSpPr>
            <a:spLocks noGrp="1"/>
          </p:cNvSpPr>
          <p:nvPr>
            <p:ph idx="1"/>
          </p:nvPr>
        </p:nvSpPr>
        <p:spPr/>
        <p:txBody>
          <a:bodyPr>
            <a:normAutofit/>
          </a:bodyPr>
          <a:lstStyle/>
          <a:p>
            <a:pPr marL="0" indent="0" algn="ctr">
              <a:buNone/>
            </a:pPr>
            <a:r>
              <a:rPr lang="en-CA" sz="3200" dirty="0" smtClean="0">
                <a:hlinkClick r:id="rId2"/>
              </a:rPr>
              <a:t>The Interfaith Amigo Clips</a:t>
            </a:r>
            <a:endParaRPr lang="en-CA" sz="3200"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0949" y="2622884"/>
            <a:ext cx="7097725" cy="3992470"/>
          </a:xfrm>
          <a:prstGeom prst="rect">
            <a:avLst/>
          </a:prstGeom>
        </p:spPr>
      </p:pic>
    </p:spTree>
    <p:extLst>
      <p:ext uri="{BB962C8B-B14F-4D97-AF65-F5344CB8AC3E}">
        <p14:creationId xmlns:p14="http://schemas.microsoft.com/office/powerpoint/2010/main" val="16087037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544" y="764704"/>
            <a:ext cx="8229600" cy="1066800"/>
          </a:xfrm>
        </p:spPr>
        <p:txBody>
          <a:bodyPr>
            <a:normAutofit fontScale="90000"/>
          </a:bodyPr>
          <a:lstStyle/>
          <a:p>
            <a:pPr algn="ctr"/>
            <a:r>
              <a:rPr lang="en-CA" dirty="0" smtClean="0"/>
              <a:t>God’s Love Embraces all Denominations</a:t>
            </a:r>
            <a:endParaRPr lang="en-CA" dirty="0"/>
          </a:p>
        </p:txBody>
      </p:sp>
      <p:sp>
        <p:nvSpPr>
          <p:cNvPr id="3" name="Content Placeholder 2"/>
          <p:cNvSpPr>
            <a:spLocks noGrp="1"/>
          </p:cNvSpPr>
          <p:nvPr>
            <p:ph idx="1"/>
          </p:nvPr>
        </p:nvSpPr>
        <p:spPr>
          <a:xfrm>
            <a:off x="1991544" y="1844824"/>
            <a:ext cx="8229600" cy="4320480"/>
          </a:xfrm>
        </p:spPr>
        <p:txBody>
          <a:bodyPr>
            <a:normAutofit/>
          </a:bodyPr>
          <a:lstStyle/>
          <a:p>
            <a:pPr>
              <a:buFont typeface="Arial" charset="0"/>
              <a:buChar char="•"/>
            </a:pPr>
            <a:r>
              <a:rPr lang="en-CA" sz="2400" dirty="0" smtClean="0"/>
              <a:t>Read Father Ron’s article (title above) and respond to the questions on the next slide in your notebook.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127" y="2845458"/>
            <a:ext cx="4106461" cy="3333166"/>
          </a:xfrm>
          <a:prstGeom prst="rect">
            <a:avLst/>
          </a:prstGeom>
        </p:spPr>
      </p:pic>
    </p:spTree>
    <p:extLst>
      <p:ext uri="{BB962C8B-B14F-4D97-AF65-F5344CB8AC3E}">
        <p14:creationId xmlns:p14="http://schemas.microsoft.com/office/powerpoint/2010/main" val="34888722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3374" y="280718"/>
            <a:ext cx="10557393" cy="6059923"/>
          </a:xfrm>
        </p:spPr>
        <p:txBody>
          <a:bodyPr>
            <a:normAutofit fontScale="92500" lnSpcReduction="20000"/>
          </a:bodyPr>
          <a:lstStyle/>
          <a:p>
            <a:pPr>
              <a:buFont typeface="Arial" charset="0"/>
              <a:buChar char="•"/>
            </a:pPr>
            <a:endParaRPr lang="en-CA" dirty="0"/>
          </a:p>
          <a:p>
            <a:pPr marL="624078" indent="-514350">
              <a:buAutoNum type="arabicPeriod"/>
            </a:pPr>
            <a:r>
              <a:rPr lang="en-CA" sz="3100" dirty="0"/>
              <a:t>What images of God did you grow up with? Or if you did not grow up with any particular images of God, what are some of the images of God that you see in the media or portrayed by others.  Explain with detailed examples. </a:t>
            </a:r>
          </a:p>
          <a:p>
            <a:pPr marL="624078" indent="-514350">
              <a:buAutoNum type="arabicPeriod"/>
            </a:pPr>
            <a:r>
              <a:rPr lang="en-CA" sz="3100" dirty="0"/>
              <a:t>What does it mean to say that God is ineffable?</a:t>
            </a:r>
          </a:p>
          <a:p>
            <a:pPr marL="624078" indent="-514350">
              <a:buAutoNum type="arabicPeriod"/>
            </a:pPr>
            <a:r>
              <a:rPr lang="en-CA" sz="3100" dirty="0"/>
              <a:t>What is the only thing that is absolute?  Explain why this is.</a:t>
            </a:r>
          </a:p>
          <a:p>
            <a:pPr marL="624078" indent="-514350">
              <a:buAutoNum type="arabicPeriod"/>
            </a:pPr>
            <a:r>
              <a:rPr lang="en-CA" sz="3100" dirty="0"/>
              <a:t>How does Fr. Ron define Proselytism?</a:t>
            </a:r>
          </a:p>
          <a:p>
            <a:pPr marL="624078" indent="-514350">
              <a:buAutoNum type="arabicPeriod"/>
            </a:pPr>
            <a:r>
              <a:rPr lang="en-CA" sz="3100" dirty="0"/>
              <a:t>Why does the image of digging a well fit with the notion of interfaith dialogue leading to unity among religious people?</a:t>
            </a:r>
          </a:p>
          <a:p>
            <a:pPr marL="624078" indent="-514350">
              <a:buAutoNum type="arabicPeriod"/>
            </a:pPr>
            <a:r>
              <a:rPr lang="en-CA" sz="3100" dirty="0"/>
              <a:t>What aspect of Fr. Ron’s article do you find most challenging or most valuable? Explain your reasoning.  </a:t>
            </a:r>
          </a:p>
        </p:txBody>
      </p:sp>
    </p:spTree>
    <p:extLst>
      <p:ext uri="{BB962C8B-B14F-4D97-AF65-F5344CB8AC3E}">
        <p14:creationId xmlns:p14="http://schemas.microsoft.com/office/powerpoint/2010/main" val="206629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785177"/>
          </a:xfrm>
        </p:spPr>
        <p:txBody>
          <a:bodyPr/>
          <a:lstStyle/>
          <a:p>
            <a:r>
              <a:rPr lang="en-US" dirty="0" smtClean="0"/>
              <a:t>Attitude is Everything	</a:t>
            </a:r>
            <a:endParaRPr lang="en-US" dirty="0"/>
          </a:p>
        </p:txBody>
      </p:sp>
      <p:sp>
        <p:nvSpPr>
          <p:cNvPr id="3" name="Content Placeholder 2"/>
          <p:cNvSpPr>
            <a:spLocks noGrp="1"/>
          </p:cNvSpPr>
          <p:nvPr>
            <p:ph idx="1"/>
          </p:nvPr>
        </p:nvSpPr>
        <p:spPr>
          <a:xfrm>
            <a:off x="1261872" y="1275008"/>
            <a:ext cx="8595360" cy="4905129"/>
          </a:xfrm>
        </p:spPr>
        <p:txBody>
          <a:bodyPr/>
          <a:lstStyle/>
          <a:p>
            <a:r>
              <a:rPr lang="en-US" sz="2400" dirty="0" smtClean="0"/>
              <a:t>Catholics are encouraged to study other religions with an attitude of empathy. </a:t>
            </a:r>
          </a:p>
          <a:p>
            <a:pPr marL="0" indent="0">
              <a:buNone/>
            </a:pPr>
            <a:r>
              <a:rPr lang="en-US" sz="2400" b="1" dirty="0" smtClean="0"/>
              <a:t>Empathy</a:t>
            </a:r>
            <a:r>
              <a:rPr lang="en-US" sz="2400" dirty="0"/>
              <a:t> is the capacity to understand or feel what another person is experiencing from within the other person's frame of </a:t>
            </a:r>
            <a:r>
              <a:rPr lang="en-US" sz="2400" dirty="0" smtClean="0"/>
              <a:t>reference.</a:t>
            </a:r>
          </a:p>
          <a:p>
            <a:pPr marL="0" indent="0">
              <a:buNone/>
            </a:pPr>
            <a:r>
              <a:rPr lang="en-US" sz="2400" dirty="0" smtClean="0"/>
              <a:t>i.e</a:t>
            </a:r>
            <a:r>
              <a:rPr lang="en-US" sz="2400" dirty="0"/>
              <a:t>., the capacity to place oneself in another's shoes</a:t>
            </a:r>
            <a:r>
              <a:rPr lang="en-US" sz="2400" dirty="0" smtClean="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2338" y="4146997"/>
            <a:ext cx="3604820" cy="2595093"/>
          </a:xfrm>
          <a:prstGeom prst="rect">
            <a:avLst/>
          </a:prstGeom>
        </p:spPr>
      </p:pic>
    </p:spTree>
    <p:extLst>
      <p:ext uri="{BB962C8B-B14F-4D97-AF65-F5344CB8AC3E}">
        <p14:creationId xmlns:p14="http://schemas.microsoft.com/office/powerpoint/2010/main" val="1177878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785177"/>
          </a:xfrm>
        </p:spPr>
        <p:txBody>
          <a:bodyPr/>
          <a:lstStyle/>
          <a:p>
            <a:r>
              <a:rPr lang="en-US" dirty="0" smtClean="0"/>
              <a:t>Attitude is Everything	</a:t>
            </a:r>
            <a:endParaRPr lang="en-US" dirty="0"/>
          </a:p>
        </p:txBody>
      </p:sp>
      <p:sp>
        <p:nvSpPr>
          <p:cNvPr id="3" name="Content Placeholder 2"/>
          <p:cNvSpPr>
            <a:spLocks noGrp="1"/>
          </p:cNvSpPr>
          <p:nvPr>
            <p:ph idx="1"/>
          </p:nvPr>
        </p:nvSpPr>
        <p:spPr>
          <a:xfrm>
            <a:off x="1261872" y="1275008"/>
            <a:ext cx="8595360" cy="4905129"/>
          </a:xfrm>
        </p:spPr>
        <p:txBody>
          <a:bodyPr/>
          <a:lstStyle/>
          <a:p>
            <a:pPr marL="0" indent="0">
              <a:buNone/>
            </a:pPr>
            <a:endParaRPr lang="en-US" sz="2400" b="1" u="sng" dirty="0" smtClean="0"/>
          </a:p>
          <a:p>
            <a:pPr marL="0" indent="0">
              <a:buNone/>
            </a:pPr>
            <a:r>
              <a:rPr lang="en-US" sz="2400" b="1" u="sng" dirty="0" smtClean="0"/>
              <a:t>Important Points:</a:t>
            </a:r>
          </a:p>
          <a:p>
            <a:pPr>
              <a:buFontTx/>
              <a:buChar char="-"/>
            </a:pPr>
            <a:r>
              <a:rPr lang="en-US" sz="2400" dirty="0" smtClean="0"/>
              <a:t>Empathy requires that we use our imagination.</a:t>
            </a:r>
          </a:p>
          <a:p>
            <a:pPr>
              <a:buFontTx/>
              <a:buChar char="-"/>
            </a:pPr>
            <a:r>
              <a:rPr lang="en-US" sz="2400" dirty="0" smtClean="0"/>
              <a:t>Empathy is not sympathy or feeling sorry for someone.</a:t>
            </a:r>
          </a:p>
          <a:p>
            <a:pPr>
              <a:buFontTx/>
              <a:buChar char="-"/>
            </a:pPr>
            <a:r>
              <a:rPr lang="en-US" sz="2400" dirty="0" smtClean="0"/>
              <a:t>Empathy leads to compassion.</a:t>
            </a:r>
          </a:p>
          <a:p>
            <a:pPr marL="0" indent="0">
              <a:buNone/>
            </a:pPr>
            <a:r>
              <a:rPr lang="en-US" sz="2400" dirty="0" smtClean="0"/>
              <a:t> </a:t>
            </a:r>
            <a:endParaRPr lang="en-US" sz="2400" dirty="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022" y="4063360"/>
            <a:ext cx="4393842" cy="2614336"/>
          </a:xfrm>
          <a:prstGeom prst="rect">
            <a:avLst/>
          </a:prstGeom>
        </p:spPr>
      </p:pic>
    </p:spTree>
    <p:extLst>
      <p:ext uri="{BB962C8B-B14F-4D97-AF65-F5344CB8AC3E}">
        <p14:creationId xmlns:p14="http://schemas.microsoft.com/office/powerpoint/2010/main" val="1822256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2513" y="173394"/>
            <a:ext cx="6458151" cy="6458151"/>
          </a:xfrm>
          <a:prstGeom prst="rect">
            <a:avLst/>
          </a:prstGeom>
        </p:spPr>
      </p:pic>
    </p:spTree>
    <p:extLst>
      <p:ext uri="{BB962C8B-B14F-4D97-AF65-F5344CB8AC3E}">
        <p14:creationId xmlns:p14="http://schemas.microsoft.com/office/powerpoint/2010/main" val="401868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872" y="365760"/>
            <a:ext cx="9692640" cy="1863090"/>
          </a:xfrm>
        </p:spPr>
        <p:txBody>
          <a:bodyPr>
            <a:normAutofit fontScale="90000"/>
          </a:bodyPr>
          <a:lstStyle/>
          <a:p>
            <a:pPr algn="ctr"/>
            <a:r>
              <a:rPr lang="en-US" sz="7200" b="1" dirty="0" smtClean="0"/>
              <a:t>What is genuine tolerance?</a:t>
            </a:r>
            <a:endParaRPr lang="en-US" sz="7200" b="1"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7040" y="2983832"/>
            <a:ext cx="6402303" cy="2680034"/>
          </a:xfrm>
          <a:prstGeom prst="rect">
            <a:avLst/>
          </a:prstGeom>
        </p:spPr>
      </p:pic>
    </p:spTree>
    <p:extLst>
      <p:ext uri="{BB962C8B-B14F-4D97-AF65-F5344CB8AC3E}">
        <p14:creationId xmlns:p14="http://schemas.microsoft.com/office/powerpoint/2010/main" val="4982016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16521268"/>
              </p:ext>
            </p:extLst>
          </p:nvPr>
        </p:nvGraphicFramePr>
        <p:xfrm>
          <a:off x="0" y="0"/>
          <a:ext cx="12192000" cy="6858000"/>
        </p:xfrm>
        <a:graphic>
          <a:graphicData uri="http://schemas.openxmlformats.org/drawingml/2006/table">
            <a:tbl>
              <a:tblPr firstRow="1" bandRow="1">
                <a:tableStyleId>{5C22544A-7EE6-4342-B048-85BDC9FD1C3A}</a:tableStyleId>
              </a:tblPr>
              <a:tblGrid>
                <a:gridCol w="6096000"/>
                <a:gridCol w="6096000"/>
              </a:tblGrid>
              <a:tr h="644051">
                <a:tc>
                  <a:txBody>
                    <a:bodyPr/>
                    <a:lstStyle/>
                    <a:p>
                      <a:pPr algn="ctr"/>
                      <a:r>
                        <a:rPr lang="en-CA" sz="2800" dirty="0" smtClean="0"/>
                        <a:t>TOLERANCE IS…</a:t>
                      </a:r>
                      <a:endParaRPr lang="en-CA" sz="2800" dirty="0"/>
                    </a:p>
                  </a:txBody>
                  <a:tcPr/>
                </a:tc>
                <a:tc>
                  <a:txBody>
                    <a:bodyPr/>
                    <a:lstStyle/>
                    <a:p>
                      <a:pPr algn="ctr"/>
                      <a:r>
                        <a:rPr lang="en-CA" sz="2800" dirty="0" smtClean="0"/>
                        <a:t>TOLERANCE IS NOT…</a:t>
                      </a:r>
                      <a:endParaRPr lang="en-CA" sz="2800" dirty="0"/>
                    </a:p>
                  </a:txBody>
                  <a:tcPr/>
                </a:tc>
              </a:tr>
              <a:tr h="6213949">
                <a:tc>
                  <a:txBody>
                    <a:bodyPr/>
                    <a:lstStyle/>
                    <a:p>
                      <a:pPr marL="285750" indent="-285750">
                        <a:buFont typeface="Arial" panose="020B0604020202020204" pitchFamily="34" charset="0"/>
                        <a:buChar char="•"/>
                      </a:pPr>
                      <a:r>
                        <a:rPr lang="en-CA" sz="3600" dirty="0" smtClean="0"/>
                        <a:t>Respecting</a:t>
                      </a:r>
                      <a:r>
                        <a:rPr lang="en-CA" sz="3600" baseline="0" dirty="0" smtClean="0"/>
                        <a:t> others and human dignity</a:t>
                      </a:r>
                    </a:p>
                    <a:p>
                      <a:pPr marL="285750" indent="-285750">
                        <a:buFont typeface="Arial" panose="020B0604020202020204" pitchFamily="34" charset="0"/>
                        <a:buChar char="•"/>
                      </a:pPr>
                      <a:r>
                        <a:rPr lang="en-CA" sz="3600" baseline="0" dirty="0" smtClean="0"/>
                        <a:t>Showing empathy</a:t>
                      </a:r>
                    </a:p>
                    <a:p>
                      <a:pPr marL="285750" indent="-285750">
                        <a:buFont typeface="Arial" panose="020B0604020202020204" pitchFamily="34" charset="0"/>
                        <a:buChar char="•"/>
                      </a:pPr>
                      <a:r>
                        <a:rPr lang="en-CA" sz="3600" baseline="0" dirty="0" smtClean="0"/>
                        <a:t>Celebrating differences</a:t>
                      </a:r>
                    </a:p>
                    <a:p>
                      <a:pPr marL="285750" indent="-285750">
                        <a:buFont typeface="Arial" panose="020B0604020202020204" pitchFamily="34" charset="0"/>
                        <a:buChar char="•"/>
                      </a:pPr>
                      <a:r>
                        <a:rPr lang="en-CA" sz="3600" baseline="0" dirty="0" smtClean="0"/>
                        <a:t>Asking questions of each other</a:t>
                      </a:r>
                    </a:p>
                    <a:p>
                      <a:pPr marL="285750" indent="-285750">
                        <a:buFont typeface="Arial" panose="020B0604020202020204" pitchFamily="34" charset="0"/>
                        <a:buChar char="•"/>
                      </a:pPr>
                      <a:r>
                        <a:rPr lang="en-CA" sz="3600" baseline="0" dirty="0" smtClean="0"/>
                        <a:t>Interacting and dialoguing with each other</a:t>
                      </a:r>
                    </a:p>
                    <a:p>
                      <a:pPr marL="285750" indent="-285750">
                        <a:buFont typeface="Arial" panose="020B0604020202020204" pitchFamily="34" charset="0"/>
                        <a:buChar char="•"/>
                      </a:pPr>
                      <a:r>
                        <a:rPr lang="en-CA" sz="3600" baseline="0" dirty="0" smtClean="0"/>
                        <a:t>To learn from one another</a:t>
                      </a:r>
                    </a:p>
                  </a:txBody>
                  <a:tcPr/>
                </a:tc>
                <a:tc>
                  <a:txBody>
                    <a:bodyPr/>
                    <a:lstStyle/>
                    <a:p>
                      <a:pPr marL="285750" indent="-285750">
                        <a:buFont typeface="Arial" panose="020B0604020202020204" pitchFamily="34" charset="0"/>
                        <a:buChar char="•"/>
                      </a:pPr>
                      <a:r>
                        <a:rPr lang="en-CA" sz="3600" dirty="0" smtClean="0"/>
                        <a:t>Avoiding</a:t>
                      </a:r>
                      <a:r>
                        <a:rPr lang="en-CA" sz="3600" baseline="0" dirty="0" smtClean="0"/>
                        <a:t> tension or disagreements</a:t>
                      </a:r>
                    </a:p>
                    <a:p>
                      <a:pPr marL="285750" indent="-285750">
                        <a:buFont typeface="Arial" panose="020B0604020202020204" pitchFamily="34" charset="0"/>
                        <a:buChar char="•"/>
                      </a:pPr>
                      <a:r>
                        <a:rPr lang="en-CA" sz="3600" baseline="0" dirty="0" smtClean="0"/>
                        <a:t>Always agreeing with someone</a:t>
                      </a:r>
                    </a:p>
                    <a:p>
                      <a:pPr marL="285750" indent="-285750">
                        <a:buFont typeface="Arial" panose="020B0604020202020204" pitchFamily="34" charset="0"/>
                        <a:buChar char="•"/>
                      </a:pPr>
                      <a:r>
                        <a:rPr lang="en-CA" sz="3600" baseline="0" dirty="0" smtClean="0"/>
                        <a:t>Pretending that you don’t have an opinion</a:t>
                      </a:r>
                    </a:p>
                    <a:p>
                      <a:pPr marL="285750" indent="-285750">
                        <a:buFont typeface="Arial" panose="020B0604020202020204" pitchFamily="34" charset="0"/>
                        <a:buChar char="•"/>
                      </a:pPr>
                      <a:r>
                        <a:rPr lang="en-CA" sz="3600" baseline="0" dirty="0" smtClean="0"/>
                        <a:t>Relativism</a:t>
                      </a:r>
                    </a:p>
                    <a:p>
                      <a:pPr marL="285750" indent="-285750">
                        <a:buFont typeface="Arial" panose="020B0604020202020204" pitchFamily="34" charset="0"/>
                        <a:buChar char="•"/>
                      </a:pPr>
                      <a:r>
                        <a:rPr lang="en-CA" sz="3600" baseline="0" dirty="0" smtClean="0"/>
                        <a:t>Avoiding diversity</a:t>
                      </a:r>
                    </a:p>
                    <a:p>
                      <a:pPr marL="285750" indent="-285750">
                        <a:buFont typeface="Arial" panose="020B0604020202020204" pitchFamily="34" charset="0"/>
                        <a:buChar char="•"/>
                      </a:pPr>
                      <a:endParaRPr lang="en-CA" sz="3600" baseline="0" dirty="0" smtClean="0"/>
                    </a:p>
                    <a:p>
                      <a:pPr marL="0" indent="0">
                        <a:buFont typeface="Arial" panose="020B0604020202020204" pitchFamily="34" charset="0"/>
                        <a:buNone/>
                      </a:pPr>
                      <a:endParaRPr lang="en-CA" sz="3600" baseline="0" dirty="0" smtClean="0"/>
                    </a:p>
                    <a:p>
                      <a:pPr marL="285750" indent="-285750">
                        <a:buFont typeface="Arial" panose="020B0604020202020204" pitchFamily="34" charset="0"/>
                        <a:buChar char="•"/>
                      </a:pPr>
                      <a:endParaRPr lang="en-CA" sz="3600" dirty="0"/>
                    </a:p>
                  </a:txBody>
                  <a:tcPr/>
                </a:tc>
              </a:tr>
            </a:tbl>
          </a:graphicData>
        </a:graphic>
      </p:graphicFrame>
    </p:spTree>
    <p:extLst>
      <p:ext uri="{BB962C8B-B14F-4D97-AF65-F5344CB8AC3E}">
        <p14:creationId xmlns:p14="http://schemas.microsoft.com/office/powerpoint/2010/main" val="3644583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1872" y="365760"/>
            <a:ext cx="9692640" cy="789272"/>
          </a:xfrm>
        </p:spPr>
        <p:txBody>
          <a:bodyPr/>
          <a:lstStyle/>
          <a:p>
            <a:r>
              <a:rPr lang="en-US" dirty="0" smtClean="0"/>
              <a:t>Interreligious/Interfaith Dialogue</a:t>
            </a:r>
            <a:endParaRPr lang="en-US" dirty="0"/>
          </a:p>
        </p:txBody>
      </p:sp>
      <p:sp>
        <p:nvSpPr>
          <p:cNvPr id="5" name="Content Placeholder 4"/>
          <p:cNvSpPr>
            <a:spLocks noGrp="1"/>
          </p:cNvSpPr>
          <p:nvPr>
            <p:ph idx="1"/>
          </p:nvPr>
        </p:nvSpPr>
        <p:spPr>
          <a:xfrm>
            <a:off x="673768" y="1395664"/>
            <a:ext cx="10280744" cy="5293894"/>
          </a:xfrm>
        </p:spPr>
        <p:txBody>
          <a:bodyPr>
            <a:normAutofit/>
          </a:bodyPr>
          <a:lstStyle/>
          <a:p>
            <a:r>
              <a:rPr lang="en-US" sz="2400" dirty="0" smtClean="0"/>
              <a:t>If we have the attitude of empathy and we seek genuine tolerance, then people who follow different religions can dialogue with each other. </a:t>
            </a:r>
          </a:p>
          <a:p>
            <a:r>
              <a:rPr lang="en-US" sz="2400" dirty="0" smtClean="0"/>
              <a:t>Interreligious/Interfaith dialogue is dialogue between people or groups of people from different faith traditions. </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5670" y="3564660"/>
            <a:ext cx="4927814" cy="3124898"/>
          </a:xfrm>
          <a:prstGeom prst="rect">
            <a:avLst/>
          </a:prstGeom>
        </p:spPr>
      </p:pic>
      <p:sp>
        <p:nvSpPr>
          <p:cNvPr id="7" name="TextBox 6"/>
          <p:cNvSpPr txBox="1"/>
          <p:nvPr/>
        </p:nvSpPr>
        <p:spPr>
          <a:xfrm>
            <a:off x="7892714" y="4701840"/>
            <a:ext cx="2791327" cy="1077218"/>
          </a:xfrm>
          <a:prstGeom prst="rect">
            <a:avLst/>
          </a:prstGeom>
          <a:noFill/>
        </p:spPr>
        <p:txBody>
          <a:bodyPr wrap="square" rtlCol="0">
            <a:spAutoFit/>
          </a:bodyPr>
          <a:lstStyle/>
          <a:p>
            <a:pPr algn="ctr"/>
            <a:r>
              <a:rPr lang="en-US" sz="1600" dirty="0" smtClean="0"/>
              <a:t>Pope Francis meets with the leader of Anglicans (Archbishop of Canterbury,  Justin </a:t>
            </a:r>
            <a:r>
              <a:rPr lang="en-US" sz="1600" dirty="0" err="1" smtClean="0"/>
              <a:t>Welby</a:t>
            </a:r>
            <a:r>
              <a:rPr lang="en-US" sz="1600" dirty="0"/>
              <a:t>)</a:t>
            </a:r>
          </a:p>
        </p:txBody>
      </p:sp>
    </p:spTree>
    <p:extLst>
      <p:ext uri="{BB962C8B-B14F-4D97-AF65-F5344CB8AC3E}">
        <p14:creationId xmlns:p14="http://schemas.microsoft.com/office/powerpoint/2010/main" val="38751574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Pair, and Share</a:t>
            </a:r>
            <a:endParaRPr lang="en-US" dirty="0"/>
          </a:p>
        </p:txBody>
      </p:sp>
      <p:sp>
        <p:nvSpPr>
          <p:cNvPr id="3" name="Content Placeholder 2"/>
          <p:cNvSpPr>
            <a:spLocks noGrp="1"/>
          </p:cNvSpPr>
          <p:nvPr>
            <p:ph idx="1"/>
          </p:nvPr>
        </p:nvSpPr>
        <p:spPr/>
        <p:txBody>
          <a:bodyPr>
            <a:normAutofit/>
          </a:bodyPr>
          <a:lstStyle/>
          <a:p>
            <a:pPr marL="342900" indent="-342900">
              <a:buFont typeface="+mj-lt"/>
              <a:buAutoNum type="arabicPeriod"/>
            </a:pPr>
            <a:r>
              <a:rPr lang="en-US" sz="3200" dirty="0" smtClean="0"/>
              <a:t>What would you consider to be some of the benefits of interreligious dialogue?</a:t>
            </a:r>
          </a:p>
          <a:p>
            <a:pPr marL="342900" indent="-342900">
              <a:buFont typeface="+mj-lt"/>
              <a:buAutoNum type="arabicPeriod"/>
            </a:pPr>
            <a:r>
              <a:rPr lang="en-US" sz="3200" dirty="0" smtClean="0"/>
              <a:t>Why do you think some people/or religious groups would prefer not to engage in interreligious dialogue?</a:t>
            </a:r>
            <a:endParaRPr lang="en-US" sz="3200" dirty="0"/>
          </a:p>
        </p:txBody>
      </p:sp>
    </p:spTree>
    <p:extLst>
      <p:ext uri="{BB962C8B-B14F-4D97-AF65-F5344CB8AC3E}">
        <p14:creationId xmlns:p14="http://schemas.microsoft.com/office/powerpoint/2010/main" val="740229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9811" y="515693"/>
            <a:ext cx="7772400" cy="947322"/>
          </a:xfrm>
        </p:spPr>
        <p:txBody>
          <a:bodyPr/>
          <a:lstStyle/>
          <a:p>
            <a:pPr algn="ctr"/>
            <a:r>
              <a:rPr lang="en-CA" sz="5400" dirty="0"/>
              <a:t>The Interfaith Amigos</a:t>
            </a:r>
          </a:p>
        </p:txBody>
      </p:sp>
      <p:sp>
        <p:nvSpPr>
          <p:cNvPr id="3" name="Text Placeholder 2"/>
          <p:cNvSpPr>
            <a:spLocks noGrp="1"/>
          </p:cNvSpPr>
          <p:nvPr>
            <p:ph type="body" idx="1"/>
          </p:nvPr>
        </p:nvSpPr>
        <p:spPr>
          <a:xfrm>
            <a:off x="2289811" y="1511131"/>
            <a:ext cx="7772400" cy="606427"/>
          </a:xfrm>
        </p:spPr>
        <p:txBody>
          <a:bodyPr>
            <a:normAutofit/>
          </a:bodyPr>
          <a:lstStyle/>
          <a:p>
            <a:pPr algn="ctr"/>
            <a:r>
              <a:rPr lang="en-CA" sz="2400" dirty="0">
                <a:solidFill>
                  <a:schemeClr val="tx1"/>
                </a:solidFill>
                <a:hlinkClick r:id="rId2"/>
              </a:rPr>
              <a:t>Interfaith Dialogue TED TV Clip</a:t>
            </a:r>
            <a:endParaRPr lang="en-CA" sz="2400" dirty="0">
              <a:solidFill>
                <a:schemeClr val="tx1"/>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2482" y="2165674"/>
            <a:ext cx="6627057" cy="4421490"/>
          </a:xfrm>
          <a:prstGeom prst="rect">
            <a:avLst/>
          </a:prstGeom>
        </p:spPr>
      </p:pic>
    </p:spTree>
    <p:extLst>
      <p:ext uri="{BB962C8B-B14F-4D97-AF65-F5344CB8AC3E}">
        <p14:creationId xmlns:p14="http://schemas.microsoft.com/office/powerpoint/2010/main" val="2088712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254</TotalTime>
  <Words>512</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Schoolbook</vt:lpstr>
      <vt:lpstr>Wingdings 2</vt:lpstr>
      <vt:lpstr>View</vt:lpstr>
      <vt:lpstr>Catholics and the Study of World Religions</vt:lpstr>
      <vt:lpstr>Attitude is Everything </vt:lpstr>
      <vt:lpstr>Attitude is Everything </vt:lpstr>
      <vt:lpstr>PowerPoint Presentation</vt:lpstr>
      <vt:lpstr>What is genuine tolerance?</vt:lpstr>
      <vt:lpstr>PowerPoint Presentation</vt:lpstr>
      <vt:lpstr>Interreligious/Interfaith Dialogue</vt:lpstr>
      <vt:lpstr>Think, Pair, and Share</vt:lpstr>
      <vt:lpstr>The Interfaith Amigos</vt:lpstr>
      <vt:lpstr>4 Ground Rules for Dialogue</vt:lpstr>
      <vt:lpstr>4 Ground Rules for Dialogue</vt:lpstr>
      <vt:lpstr>PowerPoint Presentation</vt:lpstr>
      <vt:lpstr>PowerPoint Presentation</vt:lpstr>
      <vt:lpstr>The Abrahamic Faiths</vt:lpstr>
      <vt:lpstr>God’s Love Embraces all Denominations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Catholics and the Study of World Religions</dc:title>
  <dc:creator>Bechberger, Mary I</dc:creator>
  <cp:lastModifiedBy>User</cp:lastModifiedBy>
  <cp:revision>11</cp:revision>
  <dcterms:created xsi:type="dcterms:W3CDTF">2015-08-13T01:19:24Z</dcterms:created>
  <dcterms:modified xsi:type="dcterms:W3CDTF">2016-09-02T13:59:08Z</dcterms:modified>
</cp:coreProperties>
</file>