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60" r:id="rId4"/>
    <p:sldId id="258" r:id="rId5"/>
    <p:sldId id="259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1D01891-4C1E-45DB-9045-6F393BA67E29}" type="datetimeFigureOut">
              <a:rPr lang="en-CA" smtClean="0"/>
              <a:t>2017-10-28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5CC173C-243C-407F-AA27-66781E292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745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hy2jEeNuW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/>
              <a:t>Causes of the great depression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211637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Natural Resources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Canada’s economy depended on the </a:t>
            </a:r>
            <a:r>
              <a:rPr lang="en-CA" sz="2800" b="1" u="sng" dirty="0" smtClean="0"/>
              <a:t>sale of exports</a:t>
            </a:r>
            <a:r>
              <a:rPr lang="en-CA" sz="2800" dirty="0" smtClean="0"/>
              <a:t> to other countries, mainly to the U.S., and </a:t>
            </a:r>
            <a:r>
              <a:rPr lang="en-CA" sz="2800" b="1" u="sng" dirty="0" smtClean="0"/>
              <a:t>natural resources</a:t>
            </a:r>
            <a:r>
              <a:rPr lang="en-CA" sz="2800" dirty="0" smtClean="0"/>
              <a:t> made up most of these exports.</a:t>
            </a:r>
          </a:p>
          <a:p>
            <a:r>
              <a:rPr lang="en-CA" sz="2800" dirty="0"/>
              <a:t> </a:t>
            </a:r>
            <a:r>
              <a:rPr lang="en-CA" sz="2800" b="1" u="sng" dirty="0" smtClean="0"/>
              <a:t>Wheat, fish, minerals, coal, and wood</a:t>
            </a:r>
            <a:r>
              <a:rPr lang="en-CA" sz="2800" dirty="0" smtClean="0"/>
              <a:t> made Canada prosperous.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 good times </a:t>
            </a:r>
            <a:r>
              <a:rPr lang="en-CA" sz="2800" b="1" u="sng" dirty="0" smtClean="0"/>
              <a:t>were dependant on the continued sale of these products</a:t>
            </a:r>
            <a:r>
              <a:rPr lang="en-CA" sz="2800" dirty="0" smtClean="0"/>
              <a:t>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84089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51" y="350950"/>
            <a:ext cx="9601200" cy="846786"/>
          </a:xfrm>
        </p:spPr>
        <p:txBody>
          <a:bodyPr/>
          <a:lstStyle/>
          <a:p>
            <a:pPr algn="r"/>
            <a:r>
              <a:rPr lang="en-CA" b="1" dirty="0" smtClean="0"/>
              <a:t>Buying on Credit</a:t>
            </a:r>
            <a:endParaRPr lang="en-CA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3977" y="1532586"/>
            <a:ext cx="6014434" cy="5125791"/>
          </a:xfrm>
        </p:spPr>
        <p:txBody>
          <a:bodyPr>
            <a:normAutofit fontScale="92500"/>
          </a:bodyPr>
          <a:lstStyle/>
          <a:p>
            <a:r>
              <a:rPr lang="en-CA" sz="2800" dirty="0" smtClean="0"/>
              <a:t> Buying on credit became very popular in the 1920s (spending money that you do not have).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Most people and businesses in the 1920s were overly </a:t>
            </a:r>
            <a:r>
              <a:rPr lang="en-CA" sz="2800" b="1" u="sng" dirty="0" smtClean="0"/>
              <a:t>optimistic about the future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Farmers, businesses, and individuals </a:t>
            </a:r>
            <a:r>
              <a:rPr lang="en-CA" sz="2800" b="1" u="sng" dirty="0" smtClean="0"/>
              <a:t>borrowed money and went into debt</a:t>
            </a:r>
            <a:r>
              <a:rPr lang="en-CA" sz="2800" dirty="0" smtClean="0"/>
              <a:t> as long as they could afford to make their </a:t>
            </a:r>
            <a:r>
              <a:rPr lang="en-CA" sz="2800" b="1" u="sng" dirty="0" smtClean="0"/>
              <a:t>monthly payments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Some people bought shares of </a:t>
            </a:r>
            <a:r>
              <a:rPr lang="en-CA" sz="2800" b="1" u="sng" dirty="0" smtClean="0"/>
              <a:t>company stock</a:t>
            </a:r>
            <a:r>
              <a:rPr lang="en-CA" sz="2800" dirty="0" smtClean="0"/>
              <a:t> on credit.</a:t>
            </a:r>
            <a:endParaRPr lang="en-CA" sz="2800" dirty="0"/>
          </a:p>
        </p:txBody>
      </p:sp>
      <p:pic>
        <p:nvPicPr>
          <p:cNvPr id="4102" name="Picture 6" descr="Image result for buying on credit 192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38" y="193333"/>
            <a:ext cx="3888265" cy="632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574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76707"/>
            <a:ext cx="9601200" cy="795270"/>
          </a:xfrm>
        </p:spPr>
        <p:txBody>
          <a:bodyPr/>
          <a:lstStyle/>
          <a:p>
            <a:r>
              <a:rPr lang="en-CA" b="1" dirty="0" smtClean="0"/>
              <a:t>Overproduction of Goods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2434"/>
            <a:ext cx="9601200" cy="516442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Many businesses </a:t>
            </a:r>
            <a:r>
              <a:rPr lang="en-CA" sz="2800" b="1" u="sng" dirty="0" smtClean="0"/>
              <a:t>overproduced and stockpiled</a:t>
            </a:r>
            <a:r>
              <a:rPr lang="en-CA" sz="2800" dirty="0" smtClean="0"/>
              <a:t> their goods in warehouses in the 1920s.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There was not </a:t>
            </a:r>
            <a:r>
              <a:rPr lang="en-CA" sz="2800" b="1" u="sng" dirty="0" smtClean="0"/>
              <a:t>enough demand</a:t>
            </a:r>
            <a:r>
              <a:rPr lang="en-CA" sz="2800" dirty="0" smtClean="0"/>
              <a:t> for all the products.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Businesses bought more </a:t>
            </a:r>
            <a:r>
              <a:rPr lang="en-CA" sz="2800" b="1" u="sng" dirty="0" smtClean="0"/>
              <a:t>machines</a:t>
            </a:r>
            <a:r>
              <a:rPr lang="en-CA" sz="2800" dirty="0" smtClean="0"/>
              <a:t> and hired more </a:t>
            </a:r>
            <a:r>
              <a:rPr lang="en-CA" sz="2800" b="1" u="sng" dirty="0" smtClean="0"/>
              <a:t>workers</a:t>
            </a:r>
            <a:r>
              <a:rPr lang="en-CA" sz="2800" dirty="0" smtClean="0"/>
              <a:t> for the factories in the 1920s.</a:t>
            </a:r>
          </a:p>
          <a:p>
            <a:r>
              <a:rPr lang="en-CA" sz="2800" dirty="0" smtClean="0"/>
              <a:t>Farmers purchased more </a:t>
            </a:r>
            <a:r>
              <a:rPr lang="en-CA" sz="2800" b="1" u="sng" dirty="0" smtClean="0"/>
              <a:t>land</a:t>
            </a:r>
            <a:r>
              <a:rPr lang="en-CA" sz="2800" dirty="0" smtClean="0"/>
              <a:t> as they were optimistic like everyone else about the future.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6916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8149"/>
          </a:xfrm>
        </p:spPr>
        <p:txBody>
          <a:bodyPr/>
          <a:lstStyle/>
          <a:p>
            <a:r>
              <a:rPr lang="en-CA" b="1" dirty="0" smtClean="0"/>
              <a:t>High Tariffs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64405"/>
            <a:ext cx="9601200" cy="4765184"/>
          </a:xfrm>
        </p:spPr>
        <p:txBody>
          <a:bodyPr>
            <a:normAutofit/>
          </a:bodyPr>
          <a:lstStyle/>
          <a:p>
            <a:r>
              <a:rPr lang="en-CA" sz="2800" dirty="0" smtClean="0"/>
              <a:t>To protect Canadian businesses and their workers, the government </a:t>
            </a:r>
            <a:r>
              <a:rPr lang="en-CA" sz="2800" b="1" u="sng" dirty="0" smtClean="0"/>
              <a:t>raised</a:t>
            </a:r>
            <a:r>
              <a:rPr lang="en-CA" sz="2800" dirty="0" smtClean="0"/>
              <a:t> tariffs on </a:t>
            </a:r>
            <a:r>
              <a:rPr lang="en-CA" sz="2800" b="1" u="sng" dirty="0" smtClean="0"/>
              <a:t>imported goods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Other countries also raised tariffs and this resulted in less trade and </a:t>
            </a:r>
            <a:r>
              <a:rPr lang="en-CA" sz="2800" b="1" u="sng" dirty="0" smtClean="0"/>
              <a:t>fewer sales of Canadian goods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Demands for goods from Canada began to </a:t>
            </a:r>
            <a:r>
              <a:rPr lang="en-CA" sz="2800" b="1" u="sng" dirty="0" smtClean="0"/>
              <a:t>fall after 1928</a:t>
            </a:r>
            <a:r>
              <a:rPr lang="en-CA" sz="2800" dirty="0" smtClean="0"/>
              <a:t>, and Canadian workers were </a:t>
            </a:r>
            <a:r>
              <a:rPr lang="en-CA" sz="2800" b="1" u="sng" dirty="0" smtClean="0"/>
              <a:t>laid</a:t>
            </a:r>
            <a:r>
              <a:rPr lang="en-CA" sz="2800" dirty="0" smtClean="0"/>
              <a:t> off.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 tariff increase further </a:t>
            </a:r>
            <a:r>
              <a:rPr lang="en-CA" sz="2800" b="1" u="sng" dirty="0" smtClean="0"/>
              <a:t>damaged</a:t>
            </a:r>
            <a:r>
              <a:rPr lang="en-CA" sz="2800" dirty="0" smtClean="0"/>
              <a:t> economies.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098412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9434"/>
            <a:ext cx="9601200" cy="1485900"/>
          </a:xfrm>
        </p:spPr>
        <p:txBody>
          <a:bodyPr/>
          <a:lstStyle/>
          <a:p>
            <a:r>
              <a:rPr lang="en-CA" b="1" dirty="0" smtClean="0"/>
              <a:t>What do you think the message is behind this political cartoon?</a:t>
            </a:r>
            <a:endParaRPr lang="en-CA" b="1" dirty="0"/>
          </a:p>
        </p:txBody>
      </p:sp>
      <p:pic>
        <p:nvPicPr>
          <p:cNvPr id="5122" name="Picture 2" descr="Image result for high tariff depression ca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655" y="1785335"/>
            <a:ext cx="5878014" cy="495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20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7919"/>
            <a:ext cx="9601200" cy="808149"/>
          </a:xfrm>
        </p:spPr>
        <p:txBody>
          <a:bodyPr/>
          <a:lstStyle/>
          <a:p>
            <a:r>
              <a:rPr lang="en-CA" b="1" dirty="0" smtClean="0"/>
              <a:t>Low Incomes of Some Canadians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0613"/>
            <a:ext cx="9601200" cy="5241701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Contrary to belief, </a:t>
            </a:r>
            <a:r>
              <a:rPr lang="en-CA" sz="2800" b="1" u="sng" dirty="0" smtClean="0"/>
              <a:t>not all Canadians</a:t>
            </a:r>
            <a:r>
              <a:rPr lang="en-CA" sz="2800" dirty="0" smtClean="0"/>
              <a:t> shared in the prosperity of the 1920s.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Some people remained in </a:t>
            </a:r>
            <a:r>
              <a:rPr lang="en-CA" sz="2800" b="1" u="sng" dirty="0" smtClean="0"/>
              <a:t>poor paying jobs</a:t>
            </a:r>
            <a:r>
              <a:rPr lang="en-CA" sz="2800" dirty="0" smtClean="0"/>
              <a:t> and had </a:t>
            </a:r>
            <a:r>
              <a:rPr lang="en-CA" sz="2800" b="1" dirty="0" smtClean="0"/>
              <a:t>low</a:t>
            </a:r>
            <a:r>
              <a:rPr lang="en-CA" sz="2800" dirty="0" smtClean="0"/>
              <a:t> </a:t>
            </a:r>
            <a:r>
              <a:rPr lang="en-CA" sz="2800" b="1" u="sng" dirty="0" smtClean="0"/>
              <a:t>standards of living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Farmers who did not produce grain did not receive high prices for their crops.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Some regions, such as the Maritimes, did not share in the </a:t>
            </a:r>
            <a:r>
              <a:rPr lang="en-CA" sz="2800" b="1" u="sng" dirty="0" smtClean="0"/>
              <a:t>economic boom of the 1920s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All of these factors </a:t>
            </a:r>
            <a:r>
              <a:rPr lang="en-CA" sz="2800" u="sng" dirty="0" smtClean="0"/>
              <a:t>lessened</a:t>
            </a:r>
            <a:r>
              <a:rPr lang="en-CA" sz="2800" dirty="0" smtClean="0"/>
              <a:t> the demand for Canadian goods and services.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099659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3676"/>
            <a:ext cx="9601200" cy="846786"/>
          </a:xfrm>
        </p:spPr>
        <p:txBody>
          <a:bodyPr/>
          <a:lstStyle/>
          <a:p>
            <a:r>
              <a:rPr lang="en-CA" b="1" dirty="0" smtClean="0"/>
              <a:t>Summary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5617"/>
            <a:ext cx="9601200" cy="5074276"/>
          </a:xfrm>
        </p:spPr>
        <p:txBody>
          <a:bodyPr>
            <a:normAutofit/>
          </a:bodyPr>
          <a:lstStyle/>
          <a:p>
            <a:r>
              <a:rPr lang="en-CA" sz="2800" dirty="0" smtClean="0"/>
              <a:t>All of these factors played a role in the causes of the Depression.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 collapse of the </a:t>
            </a:r>
            <a:r>
              <a:rPr lang="en-CA" sz="2800" b="1" u="sng" dirty="0" smtClean="0"/>
              <a:t>stock market</a:t>
            </a:r>
            <a:r>
              <a:rPr lang="en-CA" sz="2800" dirty="0" smtClean="0"/>
              <a:t> made companies realize that they had overspent and overproduced.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 results were </a:t>
            </a:r>
            <a:r>
              <a:rPr lang="en-CA" sz="2800" b="1" u="sng" dirty="0" smtClean="0"/>
              <a:t>unemployment</a:t>
            </a:r>
            <a:r>
              <a:rPr lang="en-CA" sz="2800" dirty="0" smtClean="0"/>
              <a:t> and </a:t>
            </a:r>
            <a:r>
              <a:rPr lang="en-CA" sz="2800" b="1" u="sng" dirty="0" smtClean="0"/>
              <a:t>less money</a:t>
            </a:r>
            <a:r>
              <a:rPr lang="en-CA" sz="2800" dirty="0" smtClean="0"/>
              <a:t> in the economy.</a:t>
            </a:r>
          </a:p>
          <a:p>
            <a:r>
              <a:rPr lang="en-CA" sz="2800" dirty="0" smtClean="0"/>
              <a:t> People could not meet </a:t>
            </a:r>
            <a:r>
              <a:rPr lang="en-CA" sz="2800" b="1" u="sng" dirty="0" smtClean="0"/>
              <a:t>credit payments</a:t>
            </a:r>
            <a:r>
              <a:rPr lang="en-CA" sz="2800" dirty="0" smtClean="0"/>
              <a:t> and lost houses, cars, appliances, etc.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There was less money to </a:t>
            </a:r>
            <a:r>
              <a:rPr lang="en-CA" sz="2800" b="1" u="sng" dirty="0" smtClean="0"/>
              <a:t>spend</a:t>
            </a:r>
            <a:r>
              <a:rPr lang="en-CA" sz="2800" dirty="0" smtClean="0"/>
              <a:t> and the economy went </a:t>
            </a:r>
            <a:r>
              <a:rPr lang="en-CA" sz="2800" b="1" u="sng" dirty="0" smtClean="0"/>
              <a:t>downhill</a:t>
            </a:r>
            <a:r>
              <a:rPr lang="en-CA" sz="2800" dirty="0" smtClean="0"/>
              <a:t>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965245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Bolotta</a:t>
            </a:r>
            <a:r>
              <a:rPr lang="en-CA" dirty="0" smtClean="0"/>
              <a:t>, Angelo, and Charles Hawkes, Fred </a:t>
            </a:r>
            <a:r>
              <a:rPr lang="en-CA" dirty="0" err="1" smtClean="0"/>
              <a:t>Jarman</a:t>
            </a:r>
            <a:r>
              <a:rPr lang="en-CA" dirty="0" smtClean="0"/>
              <a:t>, Marc </a:t>
            </a:r>
            <a:r>
              <a:rPr lang="en-CA" dirty="0" err="1" smtClean="0"/>
              <a:t>Keirstead</a:t>
            </a:r>
            <a:r>
              <a:rPr lang="en-CA" dirty="0" smtClean="0"/>
              <a:t>, and Jennifer Watt. 2000. </a:t>
            </a:r>
            <a:r>
              <a:rPr lang="en-CA" i="1" dirty="0" smtClean="0"/>
              <a:t>Canada: Face of a Nation</a:t>
            </a:r>
            <a:r>
              <a:rPr lang="en-CA" dirty="0" smtClean="0"/>
              <a:t>. Toronto: Gage Educational Publishing Company.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448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31094"/>
            <a:ext cx="9601200" cy="833907"/>
          </a:xfrm>
        </p:spPr>
        <p:txBody>
          <a:bodyPr/>
          <a:lstStyle/>
          <a:p>
            <a:r>
              <a:rPr lang="en-CA" b="1" dirty="0" smtClean="0"/>
              <a:t>What was the Great Depression?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65001"/>
            <a:ext cx="9601200" cy="358140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The Great Depression lasted from </a:t>
            </a:r>
            <a:r>
              <a:rPr lang="en-CA" sz="2800" b="1" u="sng" dirty="0" smtClean="0"/>
              <a:t>1929 - 1939</a:t>
            </a:r>
            <a:r>
              <a:rPr lang="en-CA" sz="2800" dirty="0" smtClean="0"/>
              <a:t> and was the worst economic disaster to hit the modern world.</a:t>
            </a:r>
          </a:p>
          <a:p>
            <a:r>
              <a:rPr lang="en-CA" sz="2800" dirty="0"/>
              <a:t> </a:t>
            </a:r>
            <a:r>
              <a:rPr lang="en-CA" sz="2800" b="1" u="sng" dirty="0" smtClean="0"/>
              <a:t>Millions</a:t>
            </a:r>
            <a:r>
              <a:rPr lang="en-CA" sz="2800" dirty="0" smtClean="0"/>
              <a:t> of people suffered as they lost their </a:t>
            </a:r>
            <a:r>
              <a:rPr lang="en-CA" sz="2800" b="1" u="sng" dirty="0" smtClean="0"/>
              <a:t>jobs</a:t>
            </a:r>
            <a:r>
              <a:rPr lang="en-CA" sz="2800" dirty="0" smtClean="0"/>
              <a:t> and living conditions </a:t>
            </a:r>
            <a:r>
              <a:rPr lang="en-CA" sz="2800" b="1" u="sng" dirty="0" smtClean="0"/>
              <a:t>deteriorated</a:t>
            </a:r>
            <a:r>
              <a:rPr lang="en-CA" sz="2800" dirty="0" smtClean="0"/>
              <a:t>.</a:t>
            </a:r>
            <a:endParaRPr lang="en-CA" sz="2800" dirty="0"/>
          </a:p>
        </p:txBody>
      </p:sp>
      <p:pic>
        <p:nvPicPr>
          <p:cNvPr id="2050" name="Picture 2" descr="Image result for great depr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689" y="3368362"/>
            <a:ext cx="4650884" cy="310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great depre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73" y="3368362"/>
            <a:ext cx="4134119" cy="310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06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Major Immediate Causes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73829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Stock Market Crash of 1929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96979"/>
            <a:ext cx="9601200" cy="5087155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The Great Depression was triggered by this collapse of the market on </a:t>
            </a:r>
            <a:r>
              <a:rPr lang="en-CA" sz="2800" b="1" u="sng" dirty="0" smtClean="0"/>
              <a:t>October 29</a:t>
            </a:r>
            <a:r>
              <a:rPr lang="en-CA" sz="2800" b="1" u="sng" baseline="30000" dirty="0" smtClean="0"/>
              <a:t>th</a:t>
            </a:r>
            <a:r>
              <a:rPr lang="en-CA" sz="2800" b="1" u="sng" dirty="0" smtClean="0"/>
              <a:t>, 1929</a:t>
            </a:r>
            <a:r>
              <a:rPr lang="en-CA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It became known as “</a:t>
            </a:r>
            <a:r>
              <a:rPr lang="en-CA" sz="2800" b="1" u="sng" dirty="0" smtClean="0"/>
              <a:t>Black Tuesday</a:t>
            </a:r>
            <a:r>
              <a:rPr lang="en-CA" sz="2800" dirty="0" smtClean="0"/>
              <a:t>.”</a:t>
            </a:r>
          </a:p>
          <a:p>
            <a:r>
              <a:rPr lang="en-CA" sz="2800" dirty="0" smtClean="0"/>
              <a:t> </a:t>
            </a:r>
            <a:r>
              <a:rPr lang="en-CA" sz="2800" b="1" u="sng" dirty="0" smtClean="0"/>
              <a:t>Prices for shares</a:t>
            </a:r>
            <a:r>
              <a:rPr lang="en-CA" sz="2800" dirty="0" smtClean="0"/>
              <a:t> collapsed in the U.S. and Canada.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Investors realized that their shares were </a:t>
            </a:r>
            <a:r>
              <a:rPr lang="en-CA" sz="2800" b="1" u="sng" dirty="0" smtClean="0"/>
              <a:t>overpriced</a:t>
            </a:r>
            <a:r>
              <a:rPr lang="en-CA" sz="2800" dirty="0" smtClean="0"/>
              <a:t> and tried to </a:t>
            </a:r>
            <a:r>
              <a:rPr lang="en-CA" sz="2800" b="1" u="sng" dirty="0" smtClean="0"/>
              <a:t>sell</a:t>
            </a:r>
            <a:r>
              <a:rPr lang="en-CA" sz="2800" dirty="0" smtClean="0"/>
              <a:t> them all at once.</a:t>
            </a:r>
          </a:p>
          <a:p>
            <a:r>
              <a:rPr lang="en-CA" sz="2800" dirty="0"/>
              <a:t> </a:t>
            </a:r>
            <a:r>
              <a:rPr lang="en-CA" sz="2800" b="1" u="sng" dirty="0" smtClean="0"/>
              <a:t>16, 419, 030</a:t>
            </a:r>
            <a:r>
              <a:rPr lang="en-CA" sz="2800" dirty="0" smtClean="0"/>
              <a:t> shares were traded and lost </a:t>
            </a:r>
            <a:r>
              <a:rPr lang="en-CA" sz="2800" b="1" u="sng" dirty="0" smtClean="0"/>
              <a:t>half</a:t>
            </a:r>
            <a:r>
              <a:rPr lang="en-CA" sz="2800" dirty="0" smtClean="0"/>
              <a:t> their value ($9 billion)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Many investors lost all savings and went </a:t>
            </a:r>
            <a:r>
              <a:rPr lang="en-CA" sz="2800" b="1" u="sng" dirty="0" smtClean="0"/>
              <a:t>bankrupt</a:t>
            </a:r>
            <a:r>
              <a:rPr lang="en-CA" sz="2800" dirty="0" smtClean="0"/>
              <a:t>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16888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eat depr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166" y="837015"/>
            <a:ext cx="8292965" cy="534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6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History Brief: Black Tuesday (Stock Market Crash)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www.youtube.com/watch?v=ehy2jEeNuWk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621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6554"/>
            <a:ext cx="9601200" cy="782392"/>
          </a:xfrm>
        </p:spPr>
        <p:txBody>
          <a:bodyPr/>
          <a:lstStyle/>
          <a:p>
            <a:r>
              <a:rPr lang="en-CA" b="1" dirty="0" smtClean="0"/>
              <a:t>Prairie Drought of 1929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71977"/>
            <a:ext cx="9601200" cy="5434885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 The drought lasted for </a:t>
            </a:r>
            <a:r>
              <a:rPr lang="en-CA" sz="2800" b="1" u="sng" dirty="0" smtClean="0"/>
              <a:t>10 years</a:t>
            </a:r>
            <a:r>
              <a:rPr lang="en-CA" sz="2800" dirty="0" smtClean="0"/>
              <a:t>.</a:t>
            </a:r>
          </a:p>
          <a:p>
            <a:r>
              <a:rPr lang="en-CA" sz="2800" dirty="0" smtClean="0"/>
              <a:t> A </a:t>
            </a:r>
            <a:r>
              <a:rPr lang="en-CA" sz="2800" b="1" u="sng" dirty="0" smtClean="0"/>
              <a:t>grasshopper</a:t>
            </a:r>
            <a:r>
              <a:rPr lang="en-CA" sz="2800" dirty="0" smtClean="0"/>
              <a:t> plague destroyed many crops.</a:t>
            </a:r>
          </a:p>
          <a:p>
            <a:r>
              <a:rPr lang="en-CA" sz="2800" dirty="0" smtClean="0"/>
              <a:t> A lack of </a:t>
            </a:r>
            <a:r>
              <a:rPr lang="en-CA" sz="2800" b="1" u="sng" dirty="0" smtClean="0"/>
              <a:t>rain</a:t>
            </a:r>
            <a:r>
              <a:rPr lang="en-CA" sz="2800" dirty="0" smtClean="0"/>
              <a:t> turned sections of the west into </a:t>
            </a:r>
            <a:r>
              <a:rPr lang="en-CA" sz="2800" b="1" u="sng" dirty="0" smtClean="0"/>
              <a:t>dust bowls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 economies of </a:t>
            </a:r>
            <a:r>
              <a:rPr lang="en-CA" sz="2800" b="1" u="sng" dirty="0" smtClean="0"/>
              <a:t>Ontario</a:t>
            </a:r>
            <a:r>
              <a:rPr lang="en-CA" sz="2800" dirty="0" smtClean="0"/>
              <a:t> and </a:t>
            </a:r>
            <a:r>
              <a:rPr lang="en-CA" sz="2800" b="1" u="sng" dirty="0" smtClean="0"/>
              <a:t>Quebec</a:t>
            </a:r>
            <a:r>
              <a:rPr lang="en-CA" sz="2800" dirty="0" smtClean="0"/>
              <a:t> suffered as the farmers could no longer afford to buy </a:t>
            </a:r>
            <a:r>
              <a:rPr lang="en-CA" sz="2800" b="1" u="sng" dirty="0" smtClean="0"/>
              <a:t>factory</a:t>
            </a:r>
            <a:r>
              <a:rPr lang="en-CA" sz="2800" dirty="0" smtClean="0"/>
              <a:t> goods.</a:t>
            </a:r>
          </a:p>
          <a:p>
            <a:r>
              <a:rPr lang="en-CA" sz="2800" dirty="0" smtClean="0"/>
              <a:t> While prairie farmers were struggling to survive, Australia, Russia, and Argentina had </a:t>
            </a:r>
            <a:r>
              <a:rPr lang="en-CA" sz="2800" b="1" u="sng" dirty="0" smtClean="0"/>
              <a:t>huge harvests of wheat</a:t>
            </a:r>
            <a:r>
              <a:rPr lang="en-CA" sz="2800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/>
              <a:t> This forced the price of wheat down from $1.29/bushel in 1928 to </a:t>
            </a:r>
            <a:r>
              <a:rPr lang="en-CA" sz="2800" b="1" u="sng" dirty="0" smtClean="0"/>
              <a:t>34 cents</a:t>
            </a:r>
            <a:r>
              <a:rPr lang="en-CA" sz="2800" dirty="0" smtClean="0"/>
              <a:t> in 1932.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Things went back to normal by 1939, but 250, 000 farmers had </a:t>
            </a:r>
            <a:r>
              <a:rPr lang="en-CA" sz="2800" b="1" u="sng" dirty="0" smtClean="0"/>
              <a:t>abandoned</a:t>
            </a:r>
            <a:r>
              <a:rPr lang="en-CA" sz="2800" dirty="0" smtClean="0"/>
              <a:t> their farms in the West and went </a:t>
            </a:r>
            <a:r>
              <a:rPr lang="en-CA" sz="2800" b="1" u="sng" dirty="0" smtClean="0"/>
              <a:t>unemployed</a:t>
            </a:r>
            <a:r>
              <a:rPr lang="en-CA" sz="2800" dirty="0" smtClean="0"/>
              <a:t> throughout Canadian cities.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772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Dust Bowls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A dust bowl is “an </a:t>
            </a:r>
            <a:r>
              <a:rPr lang="en-CA" sz="2800" dirty="0"/>
              <a:t>area of land where </a:t>
            </a:r>
            <a:r>
              <a:rPr lang="en-CA" sz="2800" b="1" u="sng" dirty="0"/>
              <a:t>vegetation</a:t>
            </a:r>
            <a:r>
              <a:rPr lang="en-CA" sz="2800" dirty="0"/>
              <a:t> has been lost and soil reduced to </a:t>
            </a:r>
            <a:r>
              <a:rPr lang="en-CA" sz="2800" b="1" u="sng" dirty="0"/>
              <a:t>dust</a:t>
            </a:r>
            <a:r>
              <a:rPr lang="en-CA" sz="2800" dirty="0"/>
              <a:t> and eroded, especially as a consequence of drought or unsuitable farming practice</a:t>
            </a:r>
            <a:r>
              <a:rPr lang="en-CA" sz="2800" dirty="0" smtClean="0"/>
              <a:t>.”</a:t>
            </a:r>
            <a:endParaRPr lang="en-CA" sz="2800" dirty="0"/>
          </a:p>
        </p:txBody>
      </p:sp>
      <p:pic>
        <p:nvPicPr>
          <p:cNvPr id="3074" name="Picture 2" descr="Image result for dust bowl great depression map canad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473" y="2492061"/>
            <a:ext cx="5080772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37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Major underlying causes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96880107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107</TotalTime>
  <Words>775</Words>
  <Application>Microsoft Office PowerPoint</Application>
  <PresentationFormat>Widescreen</PresentationFormat>
  <Paragraphs>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Book</vt:lpstr>
      <vt:lpstr>Wingdings</vt:lpstr>
      <vt:lpstr>Crop</vt:lpstr>
      <vt:lpstr>Causes of the great depression</vt:lpstr>
      <vt:lpstr>What was the Great Depression?</vt:lpstr>
      <vt:lpstr>Major Immediate Causes</vt:lpstr>
      <vt:lpstr>The Stock Market Crash of 1929</vt:lpstr>
      <vt:lpstr>PowerPoint Presentation</vt:lpstr>
      <vt:lpstr>History Brief: Black Tuesday (Stock Market Crash)</vt:lpstr>
      <vt:lpstr>Prairie Drought of 1929</vt:lpstr>
      <vt:lpstr>Dust Bowls</vt:lpstr>
      <vt:lpstr>Major underlying causes</vt:lpstr>
      <vt:lpstr>Natural Resources</vt:lpstr>
      <vt:lpstr>Buying on Credit</vt:lpstr>
      <vt:lpstr>Overproduction of Goods</vt:lpstr>
      <vt:lpstr>High Tariffs</vt:lpstr>
      <vt:lpstr>What do you think the message is behind this political cartoon?</vt:lpstr>
      <vt:lpstr>Low Incomes of Some Canadians</vt:lpstr>
      <vt:lpstr>Summary</vt:lpstr>
      <vt:lpstr>Source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great depression</dc:title>
  <dc:creator>User</dc:creator>
  <cp:lastModifiedBy>User</cp:lastModifiedBy>
  <cp:revision>29</cp:revision>
  <cp:lastPrinted>2017-10-28T20:43:10Z</cp:lastPrinted>
  <dcterms:created xsi:type="dcterms:W3CDTF">2017-10-28T19:21:38Z</dcterms:created>
  <dcterms:modified xsi:type="dcterms:W3CDTF">2017-10-28T21:09:26Z</dcterms:modified>
</cp:coreProperties>
</file>