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63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03EB5-6C55-84C3-2EAB-4FF7326ACF96}" v="599" dt="2020-02-25T18:42:58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5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0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6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9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11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17" r:id="rId5"/>
    <p:sldLayoutId id="2147483723" r:id="rId6"/>
    <p:sldLayoutId id="2147483724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dp.parl.ca/About/Parliament/Education/ourcountryourparliament/section2-e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E3OsR5W-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4057BC4-BBF5-4A5E-801C-D6057E99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128" r="612" b="11989"/>
          <a:stretch/>
        </p:blipFill>
        <p:spPr>
          <a:xfrm>
            <a:off x="643191" y="1072687"/>
            <a:ext cx="10892611" cy="2374114"/>
          </a:xfrm>
          <a:prstGeom prst="rect">
            <a:avLst/>
          </a:prstGeom>
        </p:spPr>
      </p:pic>
      <p:sp>
        <p:nvSpPr>
          <p:cNvPr id="37" name="Rectangle 3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032" y="4519486"/>
            <a:ext cx="10366743" cy="105490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Levels of Government in Canada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0118-EF65-4FFE-99ED-4A58833A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1268-30E9-4BB9-BB9C-5CF3E2B11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https://bdp.parl.ca/About/Parliament/Education/ourcountryourparliament/section2-e.aspx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9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648A-12D1-41A4-A0B9-AA293E06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3 Levels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DAEB-48BF-46A0-BC0D-9402B764C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Canada has </a:t>
            </a:r>
            <a:r>
              <a:rPr lang="en-US" sz="2400" b="1" u="sng" dirty="0"/>
              <a:t>THREE</a:t>
            </a:r>
            <a:r>
              <a:rPr lang="en-US" sz="2400" b="1" dirty="0"/>
              <a:t> levels of government.  These include:</a:t>
            </a:r>
          </a:p>
          <a:p>
            <a:pPr>
              <a:buFont typeface="Wingdings" pitchFamily="18" charset="0"/>
              <a:buChar char="Ø"/>
            </a:pPr>
            <a:r>
              <a:rPr lang="en-US" sz="2400" b="1" dirty="0"/>
              <a:t> Federal government</a:t>
            </a:r>
          </a:p>
          <a:p>
            <a:pPr>
              <a:buFont typeface="Wingdings" pitchFamily="18" charset="0"/>
              <a:buChar char="Ø"/>
            </a:pPr>
            <a:r>
              <a:rPr lang="en-US" sz="2400" b="1" dirty="0"/>
              <a:t> Provincial government</a:t>
            </a:r>
          </a:p>
          <a:p>
            <a:pPr>
              <a:buFont typeface="Wingdings" pitchFamily="18" charset="0"/>
              <a:buChar char="Ø"/>
            </a:pPr>
            <a:r>
              <a:rPr lang="en-US" sz="2400" b="1" dirty="0"/>
              <a:t> Municipal government</a:t>
            </a:r>
          </a:p>
        </p:txBody>
      </p:sp>
    </p:spTree>
    <p:extLst>
      <p:ext uri="{BB962C8B-B14F-4D97-AF65-F5344CB8AC3E}">
        <p14:creationId xmlns:p14="http://schemas.microsoft.com/office/powerpoint/2010/main" val="301675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6" descr="A person in a suit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4BE65F0A-71B4-4637-A9F3-6329651A6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8" r="16091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A0524-852E-4BD8-8AAC-C92C61D3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b="1"/>
              <a:t>Federal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7EED-0227-4EDB-9D3E-A52C461F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780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Jurisdiction: the entire country</a:t>
            </a:r>
            <a:endParaRPr lang="en-US" sz="2000" b="1" dirty="0"/>
          </a:p>
          <a:p>
            <a:r>
              <a:rPr lang="en-US" sz="2000" b="1" dirty="0">
                <a:ea typeface="+mn-lt"/>
                <a:cs typeface="+mn-lt"/>
              </a:rPr>
              <a:t>How many? ONE federal government in Canada</a:t>
            </a:r>
            <a:endParaRPr lang="en-US" sz="2000" b="1" dirty="0"/>
          </a:p>
          <a:p>
            <a:r>
              <a:rPr lang="en-US" sz="2000" b="1" dirty="0">
                <a:ea typeface="+mn-lt"/>
                <a:cs typeface="+mn-lt"/>
              </a:rPr>
              <a:t>Location: Ottawa</a:t>
            </a:r>
            <a:endParaRPr lang="en-US" sz="2000" b="1" dirty="0"/>
          </a:p>
          <a:p>
            <a:r>
              <a:rPr lang="en-US" sz="2000" b="1" dirty="0">
                <a:ea typeface="+mn-lt"/>
                <a:cs typeface="+mn-lt"/>
              </a:rPr>
              <a:t>Head of government = Prime Minister (Justin Trudeau)</a:t>
            </a:r>
            <a:endParaRPr lang="en-US" sz="2000" b="1" dirty="0"/>
          </a:p>
          <a:p>
            <a:r>
              <a:rPr lang="en-US" sz="2000" b="1" dirty="0">
                <a:ea typeface="+mn-lt"/>
                <a:cs typeface="+mn-lt"/>
              </a:rPr>
              <a:t>Queen’s representative = Governor General (Julie Payette)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88A2-8997-47EC-898B-C9FC1E59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Federal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8333-675B-4191-9276-5C6F9E292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54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national defence</a:t>
            </a:r>
            <a:endParaRPr lang="en-US" sz="2400" b="1" dirty="0"/>
          </a:p>
          <a:p>
            <a:r>
              <a:rPr lang="en-US" sz="2400" b="1" dirty="0">
                <a:ea typeface="+mn-lt"/>
                <a:cs typeface="+mn-lt"/>
              </a:rPr>
              <a:t>foreign affairs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employment insurance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banking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federal taxes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the post office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copyright law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criminal law</a:t>
            </a:r>
            <a:endParaRPr lang="en-US" sz="2400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8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5BCE7-9D5A-44BC-B64F-C9092A39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b="1"/>
              <a:t>Provincial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35D1-0FAF-42CF-86B0-D756BDB7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>
                <a:ea typeface="+mn-lt"/>
                <a:cs typeface="+mn-lt"/>
              </a:rPr>
              <a:t>Jurisdiction: Deal with matters that affect provinces</a:t>
            </a:r>
            <a:endParaRPr lang="en-US" sz="2200" b="1"/>
          </a:p>
          <a:p>
            <a:r>
              <a:rPr lang="en-US" sz="2200" b="1" dirty="0">
                <a:ea typeface="+mn-lt"/>
                <a:cs typeface="+mn-lt"/>
              </a:rPr>
              <a:t>How many? 10 provincial governments in Canada (and three territorial governments)</a:t>
            </a:r>
            <a:endParaRPr lang="en-US" sz="2200" b="1"/>
          </a:p>
          <a:p>
            <a:r>
              <a:rPr lang="en-US" sz="2200" b="1" dirty="0">
                <a:ea typeface="+mn-lt"/>
                <a:cs typeface="+mn-lt"/>
              </a:rPr>
              <a:t>Location:  in provincial capitals (Toronto)</a:t>
            </a:r>
            <a:endParaRPr lang="en-US" sz="2200" b="1"/>
          </a:p>
          <a:p>
            <a:r>
              <a:rPr lang="en-US" sz="2200" b="1" dirty="0">
                <a:ea typeface="+mn-lt"/>
                <a:cs typeface="+mn-lt"/>
              </a:rPr>
              <a:t>Head of government = Premier (Doug Ford)</a:t>
            </a:r>
            <a:endParaRPr lang="en-US" sz="2200" b="1"/>
          </a:p>
          <a:p>
            <a:r>
              <a:rPr lang="en-US" sz="2200" b="1" dirty="0">
                <a:ea typeface="+mn-lt"/>
                <a:cs typeface="+mn-lt"/>
              </a:rPr>
              <a:t>Queen’s representative = Lieutenant Governor (Elizabeth Dowdeswell)</a:t>
            </a:r>
            <a:endParaRPr lang="en-US" sz="2200" b="1"/>
          </a:p>
          <a:p>
            <a:endParaRPr lang="en-US" dirty="0"/>
          </a:p>
        </p:txBody>
      </p:sp>
      <p:pic>
        <p:nvPicPr>
          <p:cNvPr id="4" name="Picture 4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23489498-2101-49AB-A6BF-A5A34F770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9" r="31526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0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9823-1D4E-4A02-B472-1F8019D8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Provincial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6441-7AE1-485A-8757-0FF4B09A3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075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provincial taxes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hospitals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prisons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education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marriage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property and civil rights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rules of the road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age of majority</a:t>
            </a:r>
            <a:endParaRPr lang="en-US" sz="2400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6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C5389-5784-467B-8341-D02F4CE3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b="1"/>
              <a:t>Municipal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4A12-93D8-4CCC-9739-77261B38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ea typeface="+mn-lt"/>
                <a:cs typeface="+mn-lt"/>
              </a:rPr>
              <a:t>Jurisdiction: matters that affect cities and towns</a:t>
            </a:r>
            <a:endParaRPr lang="en-US" sz="2400" b="1" dirty="0"/>
          </a:p>
          <a:p>
            <a:r>
              <a:rPr lang="en-US" sz="2400" b="1" dirty="0">
                <a:ea typeface="+mn-lt"/>
                <a:cs typeface="+mn-lt"/>
              </a:rPr>
              <a:t>How many? Hundreds of municipal governments in Canada</a:t>
            </a:r>
            <a:endParaRPr lang="en-US" sz="2400" b="1" dirty="0"/>
          </a:p>
          <a:p>
            <a:r>
              <a:rPr lang="en-US" sz="2400" b="1" dirty="0">
                <a:ea typeface="+mn-lt"/>
                <a:cs typeface="+mn-lt"/>
              </a:rPr>
              <a:t>Location: individual cities/towns (London)</a:t>
            </a:r>
            <a:endParaRPr lang="en-US" sz="2400" b="1" dirty="0"/>
          </a:p>
          <a:p>
            <a:r>
              <a:rPr lang="en-US" sz="2400" b="1" dirty="0">
                <a:ea typeface="+mn-lt"/>
                <a:cs typeface="+mn-lt"/>
              </a:rPr>
              <a:t>Head of government = Mayor (Ed Holder)</a:t>
            </a:r>
            <a:endParaRPr lang="en-US" sz="2400" b="1" dirty="0"/>
          </a:p>
          <a:p>
            <a:r>
              <a:rPr lang="en-US" sz="2400" b="1" dirty="0">
                <a:ea typeface="+mn-lt"/>
                <a:cs typeface="+mn-lt"/>
              </a:rPr>
              <a:t>There is no official representative of the Queen</a:t>
            </a: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01F7096-FA09-4738-90C9-AF44E4EA4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4" r="2060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A74D-07F8-4BBB-A5F0-4B766332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Municipal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194E-C3C2-4625-8D7E-5B8D207C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building permits and zoning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city parks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public transportation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collection of garbage and recycling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water and sewer services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fire prevention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city roads and sidewalks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licensing and control of pets</a:t>
            </a:r>
            <a:endParaRPr lang="en-US" sz="2400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2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A66977-9B4F-4B2C-AE86-901641B9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D55A65C-7225-46DA-ACEB-584557A8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64C43-B440-4A05-9E69-DD409C0B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/>
              <a:t>Let's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7C83-12B7-4920-BE6C-892C6DFF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https://www.youtube.com/watch?v=AVE3OsR5W-0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2C41"/>
      </a:dk2>
      <a:lt2>
        <a:srgbClr val="E8E2E8"/>
      </a:lt2>
      <a:accent1>
        <a:srgbClr val="81AC84"/>
      </a:accent1>
      <a:accent2>
        <a:srgbClr val="75AB8F"/>
      </a:accent2>
      <a:accent3>
        <a:srgbClr val="80A9A5"/>
      </a:accent3>
      <a:accent4>
        <a:srgbClr val="7FA7BA"/>
      </a:accent4>
      <a:accent5>
        <a:srgbClr val="93A0C5"/>
      </a:accent5>
      <a:accent6>
        <a:srgbClr val="887FBA"/>
      </a:accent6>
      <a:hlink>
        <a:srgbClr val="AE69A9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Garamond</vt:lpstr>
      <vt:lpstr>Gill Sans MT</vt:lpstr>
      <vt:lpstr>Wingdings</vt:lpstr>
      <vt:lpstr>SavonVTI</vt:lpstr>
      <vt:lpstr>Levels of Government in Canada</vt:lpstr>
      <vt:lpstr>The 3 Levels of Government</vt:lpstr>
      <vt:lpstr>Federal Government</vt:lpstr>
      <vt:lpstr>Federal Responsibilities</vt:lpstr>
      <vt:lpstr>Provincial Government</vt:lpstr>
      <vt:lpstr>Provincial Responsibilities</vt:lpstr>
      <vt:lpstr>Municipal Government</vt:lpstr>
      <vt:lpstr>Municipal Responsibilities</vt:lpstr>
      <vt:lpstr>Let's Review</vt:lpstr>
      <vt:lpstr>Source: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138</cp:revision>
  <dcterms:created xsi:type="dcterms:W3CDTF">2020-02-25T18:16:32Z</dcterms:created>
  <dcterms:modified xsi:type="dcterms:W3CDTF">2020-03-01T20:58:20Z</dcterms:modified>
</cp:coreProperties>
</file>