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A8B32-F39C-D574-6A2F-82DC7A316DE5}" v="121" dt="2020-02-20T15:34:10.229"/>
    <p1510:client id="{86B4BE90-1477-8A28-2D73-B86262860360}" v="1538" dt="2020-02-20T18:59:53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vo.org/video/rights-and-responsibilities-anim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U-hDybMXX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600" b="1" dirty="0">
                <a:cs typeface="Calibri Light"/>
              </a:rPr>
              <a:t>Rights, Freedoms, and Responsibilities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picture containing game, mirror&#10;&#10;Description generated with very high confidence">
            <a:extLst>
              <a:ext uri="{FF2B5EF4-FFF2-40B4-BE49-F238E27FC236}">
                <a16:creationId xmlns:a16="http://schemas.microsoft.com/office/drawing/2014/main" id="{B9684FAF-2B3F-46C7-B5AC-6E4F14C97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9" r="1" b="3378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04B77-FC32-4049-806F-4A0A6753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Think-Pair-Share: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9AA5D-DE7C-413C-8FE7-B61B81C5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With your neighbour (elbow partner), discuss the following questions: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b="1" dirty="0">
                <a:cs typeface="Calibri"/>
              </a:rPr>
              <a:t> What are rights and freedoms?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b="1" dirty="0">
                <a:cs typeface="Calibri"/>
              </a:rPr>
              <a:t> How would you describe a responsibility?</a:t>
            </a:r>
          </a:p>
        </p:txBody>
      </p:sp>
      <p:pic>
        <p:nvPicPr>
          <p:cNvPr id="4" name="Picture 4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id="{FB1444CE-F3A7-4FA7-8566-DA5340D9B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8" r="15131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73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A252-F0E8-4525-8E1E-0874B016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Definitions</a:t>
            </a:r>
            <a:endParaRPr lang="en-US" b="1"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CED55E-4FFE-458A-A874-E090DD61C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46731"/>
              </p:ext>
            </p:extLst>
          </p:nvPr>
        </p:nvGraphicFramePr>
        <p:xfrm>
          <a:off x="838200" y="1825625"/>
          <a:ext cx="10515600" cy="407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6699926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75483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8223083"/>
                    </a:ext>
                  </a:extLst>
                </a:gridCol>
              </a:tblGrid>
              <a:tr h="835990">
                <a:tc>
                  <a:txBody>
                    <a:bodyPr/>
                    <a:lstStyle/>
                    <a:p>
                      <a:r>
                        <a:rPr lang="en-US" sz="2800" dirty="0"/>
                        <a:t>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Freedoms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128"/>
                  </a:ext>
                </a:extLst>
              </a:tr>
              <a:tr h="3243646">
                <a:tc>
                  <a:txBody>
                    <a:bodyPr/>
                    <a:lstStyle/>
                    <a:p>
                      <a:r>
                        <a:rPr lang="en-US" sz="2600" b="1" dirty="0"/>
                        <a:t>- A right is something to which a person is morally or legally entitled to.</a:t>
                      </a:r>
                    </a:p>
                    <a:p>
                      <a:pPr lvl="0">
                        <a:buNone/>
                      </a:pPr>
                      <a:r>
                        <a:rPr lang="en-US" sz="2600" b="1" dirty="0"/>
                        <a:t>- Rights impose duties on the government.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/>
                        <a:t>- Freedoms may be viewed as rights.</a:t>
                      </a:r>
                    </a:p>
                    <a:p>
                      <a:pPr lvl="0">
                        <a:buNone/>
                      </a:pPr>
                      <a:r>
                        <a:rPr lang="en-US" sz="2600" b="1" dirty="0"/>
                        <a:t>- However, freedoms do not impose duties on the government.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/>
                        <a:t>- Responsibilities are things that you are accountable for.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9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9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EAC5-4145-4E79-B4ED-75A1E9B4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938702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Reasonable Limits on Rights and Freedoms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08A8-26C4-49E5-9249-0729A8D3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149"/>
            <a:ext cx="7175268" cy="52071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cs typeface="Calibri"/>
              </a:rPr>
              <a:t>In a democratic society, individual rights and freedoms need to be balanced with the needs of society.</a:t>
            </a:r>
          </a:p>
          <a:p>
            <a:r>
              <a:rPr lang="en-US" sz="2600" b="1" dirty="0">
                <a:cs typeface="Calibri"/>
              </a:rPr>
              <a:t>In other words, rights and freedoms are not absolute.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600" b="1" dirty="0">
                <a:cs typeface="Calibri"/>
              </a:rPr>
              <a:t> They have reasonable limits.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600" b="1" dirty="0">
                <a:cs typeface="Calibri"/>
              </a:rPr>
              <a:t> You are free to do anything </a:t>
            </a:r>
            <a:r>
              <a:rPr lang="en-US" sz="2600" b="1" u="sng" dirty="0">
                <a:cs typeface="Calibri"/>
              </a:rPr>
              <a:t>NOT</a:t>
            </a:r>
            <a:r>
              <a:rPr lang="en-US" sz="2600" b="1" dirty="0">
                <a:cs typeface="Calibri"/>
              </a:rPr>
              <a:t> prohibited by the law.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600" b="1" dirty="0">
                <a:cs typeface="Calibri"/>
              </a:rPr>
              <a:t>Example: We have the right to free speech in Canada.  However, we cannot use our voice to racially discriminate someone in our place of work.</a:t>
            </a:r>
          </a:p>
        </p:txBody>
      </p:sp>
      <p:pic>
        <p:nvPicPr>
          <p:cNvPr id="4" name="Picture 4" descr="A picture containing wearing, photo, black, white&#10;&#10;Description generated with very high confidence">
            <a:extLst>
              <a:ext uri="{FF2B5EF4-FFF2-40B4-BE49-F238E27FC236}">
                <a16:creationId xmlns:a16="http://schemas.microsoft.com/office/drawing/2014/main" id="{B2A4A0CA-0E8B-4C39-93CF-45202FF99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7" r="14554" b="2"/>
          <a:stretch/>
        </p:blipFill>
        <p:spPr>
          <a:xfrm>
            <a:off x="8302579" y="1771078"/>
            <a:ext cx="3039497" cy="305122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0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71A4E-2704-4B28-8320-E42ADDC3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82147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The Canadian Charter of Rights and Freedoms</a:t>
            </a:r>
            <a:endParaRPr lang="en-US" sz="40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BA14-583C-4FDE-9856-D014D425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72"/>
            <a:ext cx="6671176" cy="5265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cs typeface="Calibri"/>
              </a:rPr>
              <a:t>The Canadian Charter of Rights and Freedoms outlines the rights and freedoms we are entitled to as Canadian citizens.</a:t>
            </a:r>
          </a:p>
          <a:p>
            <a:r>
              <a:rPr lang="en-US" sz="2400" b="1" dirty="0">
                <a:cs typeface="Calibri"/>
              </a:rPr>
              <a:t>It was created in 1982.</a:t>
            </a:r>
          </a:p>
          <a:p>
            <a:r>
              <a:rPr lang="en-US" sz="2400" b="1" dirty="0">
                <a:cs typeface="Calibri"/>
              </a:rPr>
              <a:t>It is part of Canada's Constitution.</a:t>
            </a:r>
          </a:p>
          <a:p>
            <a:r>
              <a:rPr lang="en-US" sz="2400" b="1" dirty="0">
                <a:cs typeface="Calibri"/>
              </a:rPr>
              <a:t>It deals with a citizen's relationship with the government.</a:t>
            </a:r>
          </a:p>
          <a:p>
            <a:r>
              <a:rPr lang="en-US" sz="2400" b="1" dirty="0">
                <a:cs typeface="Calibri"/>
              </a:rPr>
              <a:t>The Canadian courts interpret the Charter to determine exactly what those rights and freedoms mean.</a:t>
            </a:r>
          </a:p>
          <a:p>
            <a:r>
              <a:rPr lang="en-US" sz="2400" b="1" dirty="0">
                <a:cs typeface="Calibri"/>
              </a:rPr>
              <a:t>*The Canadian Human Rights Act and the Provincial Human Rights Codes also address our rights and freedoms.</a:t>
            </a: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7B6C480-EA62-4BBB-ABA7-D4970D99F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5" r="17238" b="-1"/>
          <a:stretch/>
        </p:blipFill>
        <p:spPr>
          <a:xfrm>
            <a:off x="8032947" y="1771078"/>
            <a:ext cx="3309129" cy="332085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6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ED0D69-E6B9-492B-BD5A-1240229A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856390" y="850149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7C24B3-51A8-498B-8982-0674499F2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1891B9-DBE9-4307-95A8-8DC5F7F2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A2285-475D-4EAF-9A41-103CC1E2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A1D1C0-1FF7-42FB-8276-2CC96FA6A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0F3451-3745-4623-BFBF-15E642F4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C4BDD2-181B-42A5-A5ED-A95160C22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C06F8D-A43F-4E09-B0E0-E69A5B6A1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E99244-EA95-4715-A9ED-61E7F4DC0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A2131-3259-4952-9260-68D0047EB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51D71A-6FC1-4F7F-A9A7-2BDEBD97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55F16A-8D27-4715-A0CE-289DC1979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26A8E1-E2C2-482B-BAE2-C09BEA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867716" cy="3050025"/>
          </a:xfrm>
          <a:noFill/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Video: Rights and Responsibilities Animation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2FA0-0353-4CA8-BCC7-DC7ABB46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952890"/>
            <a:ext cx="5867720" cy="218193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  <a:hlinkClick r:id="rId2"/>
              </a:rPr>
              <a:t>https://www.tvo.org/video/rights-and-responsibilities-animation</a:t>
            </a:r>
            <a:endParaRPr lang="en-US" sz="180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85B42EC1-2226-4CBF-9BD0-216EA8B1F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7" r="22031"/>
          <a:stretch/>
        </p:blipFill>
        <p:spPr>
          <a:xfrm>
            <a:off x="6997974" y="706170"/>
            <a:ext cx="4492357" cy="54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EE644-2837-4FED-9A62-A9DBB804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8C2C-2B01-4383-ABF8-D1AF5C30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</a:t>
            </a:r>
            <a:r>
              <a:rPr lang="en-US" b="1" dirty="0">
                <a:cs typeface="Calibri"/>
              </a:rPr>
              <a:t>A Constitution is a written document that sets down all the important rules for how a country operates.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close up of a pen&#10;&#10;Description generated with high confidence">
            <a:extLst>
              <a:ext uri="{FF2B5EF4-FFF2-40B4-BE49-F238E27FC236}">
                <a16:creationId xmlns:a16="http://schemas.microsoft.com/office/drawing/2014/main" id="{5E3344A9-EC30-48ED-81B8-1A0ED81B6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8" r="22012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5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37DA-E3A0-4C20-A325-5D248DA4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Current Issue: Rail Blockades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E81-D8C4-4219-A672-96CEC5B6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https://www.youtube.com/watch?v=tU-hDybMXXs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26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Rights, Freedoms, and Responsibilities</vt:lpstr>
      <vt:lpstr>Think-Pair-Share:</vt:lpstr>
      <vt:lpstr>Definitions</vt:lpstr>
      <vt:lpstr>Reasonable Limits on Rights and Freedoms</vt:lpstr>
      <vt:lpstr>The Canadian Charter of Rights and Freedoms</vt:lpstr>
      <vt:lpstr>Video: Rights and Responsibilities Animation</vt:lpstr>
      <vt:lpstr>Constitution</vt:lpstr>
      <vt:lpstr>Current Issue: Rail Blockades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219</cp:revision>
  <dcterms:created xsi:type="dcterms:W3CDTF">2020-02-20T15:14:20Z</dcterms:created>
  <dcterms:modified xsi:type="dcterms:W3CDTF">2020-02-25T00:29:27Z</dcterms:modified>
</cp:coreProperties>
</file>