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4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572B-61E4-4D48-B5C7-BB9CB14E7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Escapism and the Depression</a:t>
            </a:r>
          </a:p>
        </p:txBody>
      </p:sp>
    </p:spTree>
    <p:extLst>
      <p:ext uri="{BB962C8B-B14F-4D97-AF65-F5344CB8AC3E}">
        <p14:creationId xmlns:p14="http://schemas.microsoft.com/office/powerpoint/2010/main" val="70429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FBB8-2C58-42D0-8B9E-C3140B31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n’ Cheese!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26CD6-D929-46C4-98FA-6872067FD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862" y="2222287"/>
            <a:ext cx="5194583" cy="3638764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Kraft</a:t>
            </a:r>
            <a:r>
              <a:rPr lang="en-US" sz="2400" dirty="0"/>
              <a:t> macaroni and cheese was a fad during the Depression years.</a:t>
            </a:r>
          </a:p>
          <a:p>
            <a:r>
              <a:rPr lang="en-US" sz="2400" dirty="0"/>
              <a:t> Canadians could not get </a:t>
            </a:r>
            <a:r>
              <a:rPr lang="en-US" sz="2400" b="1" u="sng" dirty="0"/>
              <a:t>enough</a:t>
            </a:r>
            <a:r>
              <a:rPr lang="en-US" sz="2400" dirty="0"/>
              <a:t> of it.</a:t>
            </a:r>
          </a:p>
          <a:p>
            <a:r>
              <a:rPr lang="en-US" sz="2400" dirty="0"/>
              <a:t>It was launched in </a:t>
            </a:r>
            <a:r>
              <a:rPr lang="en-US" sz="2400" b="1" u="sng" dirty="0"/>
              <a:t>1931</a:t>
            </a:r>
            <a:r>
              <a:rPr lang="en-US" sz="2400" dirty="0"/>
              <a:t>.</a:t>
            </a:r>
          </a:p>
        </p:txBody>
      </p:sp>
      <p:pic>
        <p:nvPicPr>
          <p:cNvPr id="3074" name="Picture 2" descr="Image result for mac n cheese 1931 kraft">
            <a:extLst>
              <a:ext uri="{FF2B5EF4-FFF2-40B4-BE49-F238E27FC236}">
                <a16:creationId xmlns:a16="http://schemas.microsoft.com/office/drawing/2014/main" id="{262BD456-C046-4E16-A212-DD3DF40CF7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5" y="2585944"/>
            <a:ext cx="5184775" cy="29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9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5BDC4-15C7-4126-BF2A-0AD9C4F2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Mr. Monopoly Entered the Scene…</a:t>
            </a:r>
          </a:p>
        </p:txBody>
      </p:sp>
      <p:pic>
        <p:nvPicPr>
          <p:cNvPr id="4098" name="Picture 2" descr="Image result for mr. monopoly 1930s">
            <a:extLst>
              <a:ext uri="{FF2B5EF4-FFF2-40B4-BE49-F238E27FC236}">
                <a16:creationId xmlns:a16="http://schemas.microsoft.com/office/drawing/2014/main" id="{D30B4C2F-F2BC-4BA0-AA27-04DF8FED0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4" y="2262335"/>
            <a:ext cx="4991099" cy="41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6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08D8-3361-44FF-953E-6D2ADBE1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E0404-849A-4704-9989-8D07AF0B0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23062"/>
          </a:xfrm>
        </p:spPr>
        <p:txBody>
          <a:bodyPr>
            <a:normAutofit/>
          </a:bodyPr>
          <a:lstStyle/>
          <a:p>
            <a:r>
              <a:rPr lang="en-US" sz="2400" dirty="0"/>
              <a:t> Board games were enjoyed by many Canadians during the 1930’s.</a:t>
            </a:r>
          </a:p>
          <a:p>
            <a:r>
              <a:rPr lang="en-US" sz="2400" dirty="0"/>
              <a:t> They </a:t>
            </a:r>
            <a:r>
              <a:rPr lang="en-US" sz="2400" b="1" u="sng" dirty="0"/>
              <a:t>momentarily</a:t>
            </a:r>
            <a:r>
              <a:rPr lang="en-US" sz="2400" b="1" dirty="0"/>
              <a:t> </a:t>
            </a:r>
            <a:r>
              <a:rPr lang="en-US" sz="2400" dirty="0"/>
              <a:t>took one’s mind off the less than stellar economic times.</a:t>
            </a:r>
          </a:p>
          <a:p>
            <a:r>
              <a:rPr lang="en-US" sz="2400" dirty="0"/>
              <a:t>Monopoly: one of the most </a:t>
            </a:r>
            <a:r>
              <a:rPr lang="en-US" sz="2400" b="1" u="sng" dirty="0"/>
              <a:t>popular</a:t>
            </a:r>
            <a:r>
              <a:rPr lang="en-US" sz="2400" dirty="0"/>
              <a:t> board games in </a:t>
            </a:r>
            <a:r>
              <a:rPr lang="en-US" sz="2400" b="1" u="sng" dirty="0"/>
              <a:t>Canada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Invented by </a:t>
            </a:r>
            <a:r>
              <a:rPr lang="en-US" sz="2400" b="1" u="sng" dirty="0"/>
              <a:t>Charles B. Darrow</a:t>
            </a:r>
            <a:r>
              <a:rPr lang="en-US" sz="2400" dirty="0"/>
              <a:t> in 1933.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Now sold in 80 countries in 26 languages.</a:t>
            </a:r>
          </a:p>
        </p:txBody>
      </p:sp>
    </p:spTree>
    <p:extLst>
      <p:ext uri="{BB962C8B-B14F-4D97-AF65-F5344CB8AC3E}">
        <p14:creationId xmlns:p14="http://schemas.microsoft.com/office/powerpoint/2010/main" val="252257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5677-2B48-45BA-8FB6-8AE5F272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Swing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98D7D-1141-4747-91B0-D416F184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29387"/>
          </a:xfrm>
        </p:spPr>
        <p:txBody>
          <a:bodyPr>
            <a:normAutofit/>
          </a:bodyPr>
          <a:lstStyle/>
          <a:p>
            <a:r>
              <a:rPr lang="en-US" sz="2400" dirty="0"/>
              <a:t> A.K.A. “</a:t>
            </a:r>
            <a:r>
              <a:rPr lang="en-US" sz="2400" b="1" u="sng" dirty="0"/>
              <a:t>Swing Jazz</a:t>
            </a:r>
            <a:r>
              <a:rPr lang="en-US" sz="2400" dirty="0"/>
              <a:t>.”</a:t>
            </a:r>
          </a:p>
          <a:p>
            <a:r>
              <a:rPr lang="en-US" sz="2400" dirty="0"/>
              <a:t> Lasted from </a:t>
            </a:r>
            <a:r>
              <a:rPr lang="en-US" sz="2400" b="1" u="sng" dirty="0"/>
              <a:t>1935-1945</a:t>
            </a:r>
            <a:r>
              <a:rPr lang="en-US" sz="2400" dirty="0"/>
              <a:t>.</a:t>
            </a:r>
          </a:p>
          <a:p>
            <a:r>
              <a:rPr lang="en-US" sz="2400" dirty="0"/>
              <a:t> It was </a:t>
            </a:r>
            <a:r>
              <a:rPr lang="en-US" sz="2400" b="1" u="sng" dirty="0"/>
              <a:t>upbeat</a:t>
            </a:r>
            <a:r>
              <a:rPr lang="en-US" sz="2400" dirty="0"/>
              <a:t> music.</a:t>
            </a:r>
          </a:p>
          <a:p>
            <a:r>
              <a:rPr lang="en-US" sz="2400" dirty="0"/>
              <a:t> The trumpet, saxophone, flute, and piano helped give swing music its </a:t>
            </a:r>
            <a:r>
              <a:rPr lang="en-US" sz="2400" b="1" u="sng" dirty="0"/>
              <a:t>distinctive</a:t>
            </a:r>
            <a:r>
              <a:rPr lang="en-US" sz="2400" dirty="0"/>
              <a:t> style.</a:t>
            </a:r>
          </a:p>
          <a:p>
            <a:r>
              <a:rPr lang="en-US" sz="2400" dirty="0"/>
              <a:t>Canadians frequently gathered in </a:t>
            </a:r>
            <a:r>
              <a:rPr lang="en-US" sz="2400" b="1" u="sng" dirty="0"/>
              <a:t>dance halls</a:t>
            </a:r>
            <a:r>
              <a:rPr lang="en-US" sz="2400" dirty="0"/>
              <a:t> to dance and listen to swing bands.</a:t>
            </a:r>
          </a:p>
          <a:p>
            <a:r>
              <a:rPr lang="en-US" sz="2400" dirty="0"/>
              <a:t> Popular swing bands included: </a:t>
            </a:r>
            <a:r>
              <a:rPr lang="en-US" sz="2400" b="1" u="sng" dirty="0"/>
              <a:t>Bert </a:t>
            </a:r>
            <a:r>
              <a:rPr lang="en-US" sz="2400" b="1" u="sng" dirty="0" err="1"/>
              <a:t>Niosi</a:t>
            </a:r>
            <a:r>
              <a:rPr lang="en-US" sz="2400" b="1" u="sng" dirty="0"/>
              <a:t> </a:t>
            </a:r>
            <a:r>
              <a:rPr lang="en-US" sz="2400" dirty="0"/>
              <a:t>(Canada’s King of Swing), Trump Davidson, Joan Fairfax, and Duke Ellington.</a:t>
            </a:r>
          </a:p>
        </p:txBody>
      </p:sp>
      <p:pic>
        <p:nvPicPr>
          <p:cNvPr id="5122" name="Picture 2" descr="Image result for Swing music 30s">
            <a:extLst>
              <a:ext uri="{FF2B5EF4-FFF2-40B4-BE49-F238E27FC236}">
                <a16:creationId xmlns:a16="http://schemas.microsoft.com/office/drawing/2014/main" id="{C6E8D7AC-5934-4C31-AA0E-173A6B8A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48" y="447188"/>
            <a:ext cx="304799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7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88A0-E1B5-4B82-BFA3-5BD553577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A28A5-F287-4BF7-8FBC-CE22C4A2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69899"/>
          </a:xfrm>
        </p:spPr>
        <p:txBody>
          <a:bodyPr>
            <a:normAutofit/>
          </a:bodyPr>
          <a:lstStyle/>
          <a:p>
            <a:r>
              <a:rPr lang="en-US" sz="2400" dirty="0"/>
              <a:t> Sports helped lighten the mood in Canada.</a:t>
            </a:r>
          </a:p>
          <a:p>
            <a:r>
              <a:rPr lang="en-US" sz="2400" dirty="0"/>
              <a:t> </a:t>
            </a:r>
            <a:r>
              <a:rPr lang="en-US" sz="2400" b="1" u="sng" dirty="0"/>
              <a:t>Hockey</a:t>
            </a:r>
            <a:r>
              <a:rPr lang="en-US" sz="2400" dirty="0"/>
              <a:t> and </a:t>
            </a:r>
            <a:r>
              <a:rPr lang="en-US" sz="2400" b="1" u="sng" dirty="0"/>
              <a:t>baseball</a:t>
            </a:r>
            <a:r>
              <a:rPr lang="en-US" sz="2400" dirty="0"/>
              <a:t> were arguably the most loved sports in Canada.</a:t>
            </a:r>
          </a:p>
          <a:p>
            <a:r>
              <a:rPr lang="en-US" sz="2400" dirty="0"/>
              <a:t> The </a:t>
            </a:r>
            <a:r>
              <a:rPr lang="en-US" sz="2400" b="1" u="sng" dirty="0"/>
              <a:t>Maple </a:t>
            </a:r>
            <a:r>
              <a:rPr lang="en-US" sz="2400" b="1" u="sng" dirty="0" err="1"/>
              <a:t>Leafs</a:t>
            </a:r>
            <a:r>
              <a:rPr lang="en-US" sz="2400" b="1" u="sng" dirty="0"/>
              <a:t> </a:t>
            </a:r>
            <a:r>
              <a:rPr lang="en-US" sz="2400" dirty="0"/>
              <a:t>were treated like royalty after winning the Stanley Cup in </a:t>
            </a:r>
            <a:r>
              <a:rPr lang="en-US" sz="2400" b="1" u="sng" dirty="0"/>
              <a:t>1931</a:t>
            </a:r>
            <a:r>
              <a:rPr lang="en-US" sz="2400" dirty="0"/>
              <a:t>.</a:t>
            </a:r>
          </a:p>
          <a:p>
            <a:r>
              <a:rPr lang="en-US" sz="2400" dirty="0"/>
              <a:t> Howie </a:t>
            </a:r>
            <a:r>
              <a:rPr lang="en-US" sz="2400" b="1" u="sng" dirty="0" err="1"/>
              <a:t>Morenz</a:t>
            </a:r>
            <a:r>
              <a:rPr lang="en-US" sz="2400" dirty="0"/>
              <a:t>: hockey hero.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Played for the </a:t>
            </a:r>
            <a:r>
              <a:rPr lang="en-US" sz="2400" b="1" u="sng" dirty="0"/>
              <a:t>Montreal Canadians</a:t>
            </a:r>
            <a:r>
              <a:rPr lang="en-US" sz="24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u="sng" dirty="0"/>
              <a:t>Babe Ruth</a:t>
            </a:r>
            <a:r>
              <a:rPr lang="en-US" sz="2400" dirty="0"/>
              <a:t>: popular baseball icon.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Canadians frequently listened to </a:t>
            </a:r>
            <a:r>
              <a:rPr lang="en-US" sz="2400" b="1" u="sng" dirty="0"/>
              <a:t>boxing matches</a:t>
            </a:r>
            <a:r>
              <a:rPr lang="en-US" sz="2400" dirty="0"/>
              <a:t> on the radio.</a:t>
            </a:r>
          </a:p>
        </p:txBody>
      </p:sp>
    </p:spTree>
    <p:extLst>
      <p:ext uri="{BB962C8B-B14F-4D97-AF65-F5344CB8AC3E}">
        <p14:creationId xmlns:p14="http://schemas.microsoft.com/office/powerpoint/2010/main" val="286521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FC69-B336-4A4B-A228-C3D6567E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98B7-5C33-4F8F-9281-4802DFE7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1103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 The first </a:t>
            </a:r>
            <a:r>
              <a:rPr lang="en-US" sz="2400" b="1" u="sng" dirty="0"/>
              <a:t>quintuplets</a:t>
            </a:r>
            <a:r>
              <a:rPr lang="en-US" sz="2400" dirty="0"/>
              <a:t> to </a:t>
            </a:r>
            <a:r>
              <a:rPr lang="en-US" sz="2400" b="1" u="sng" dirty="0"/>
              <a:t>survive</a:t>
            </a:r>
            <a:r>
              <a:rPr lang="en-US" sz="2400" dirty="0"/>
              <a:t> birth.</a:t>
            </a:r>
          </a:p>
          <a:p>
            <a:r>
              <a:rPr lang="en-US" sz="2400" dirty="0"/>
              <a:t> Became wards of the state as babies.</a:t>
            </a:r>
          </a:p>
          <a:p>
            <a:r>
              <a:rPr lang="en-US" sz="2400" dirty="0"/>
              <a:t> Caused a </a:t>
            </a:r>
            <a:r>
              <a:rPr lang="en-US" sz="2400" b="1" u="sng" dirty="0"/>
              <a:t>media</a:t>
            </a:r>
            <a:r>
              <a:rPr lang="en-US" sz="2400" dirty="0"/>
              <a:t> frenzy.</a:t>
            </a:r>
          </a:p>
          <a:p>
            <a:r>
              <a:rPr lang="en-US" sz="2400" dirty="0"/>
              <a:t> Robbed of having a </a:t>
            </a:r>
            <a:r>
              <a:rPr lang="en-US" sz="2400" b="1" u="sng" dirty="0"/>
              <a:t>normal childhood</a:t>
            </a:r>
            <a:r>
              <a:rPr lang="en-US" sz="2400" dirty="0"/>
              <a:t>.</a:t>
            </a:r>
          </a:p>
          <a:p>
            <a:r>
              <a:rPr lang="en-US" sz="2400" dirty="0"/>
              <a:t> Exploited by the </a:t>
            </a:r>
            <a:r>
              <a:rPr lang="en-US" sz="2400" b="1" u="sng" dirty="0"/>
              <a:t>Ontario government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A “</a:t>
            </a:r>
            <a:r>
              <a:rPr lang="en-US" sz="2400" b="1" u="sng" dirty="0" err="1"/>
              <a:t>Quintland</a:t>
            </a:r>
            <a:r>
              <a:rPr lang="en-US" sz="2400" dirty="0"/>
              <a:t>” theme park was developed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The park </a:t>
            </a:r>
            <a:r>
              <a:rPr lang="en-US" sz="2400" b="1" u="sng" dirty="0"/>
              <a:t>generated</a:t>
            </a:r>
            <a:r>
              <a:rPr lang="en-US" sz="2400" dirty="0"/>
              <a:t> a lot of money for Ontario during the Depression.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Later received $2.8 million in compensation.</a:t>
            </a:r>
          </a:p>
        </p:txBody>
      </p:sp>
    </p:spTree>
    <p:extLst>
      <p:ext uri="{BB962C8B-B14F-4D97-AF65-F5344CB8AC3E}">
        <p14:creationId xmlns:p14="http://schemas.microsoft.com/office/powerpoint/2010/main" val="258537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AA0D4-380C-47FD-B4AF-7D820C383F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“There’s gold in them </a:t>
            </a:r>
            <a:r>
              <a:rPr lang="en-US" sz="2400" dirty="0" err="1"/>
              <a:t>thar</a:t>
            </a:r>
            <a:r>
              <a:rPr lang="en-US" sz="2400" dirty="0"/>
              <a:t> </a:t>
            </a:r>
            <a:r>
              <a:rPr lang="en-US" sz="2400" dirty="0" err="1"/>
              <a:t>quints</a:t>
            </a:r>
            <a:r>
              <a:rPr lang="en-US" sz="2400" dirty="0"/>
              <a:t>!” – Toronto Star Weekly, August 22</a:t>
            </a:r>
            <a:r>
              <a:rPr lang="en-US" sz="2400" baseline="30000" dirty="0"/>
              <a:t>nd</a:t>
            </a:r>
            <a:r>
              <a:rPr lang="en-US" sz="2400" dirty="0"/>
              <a:t>, 1936</a:t>
            </a:r>
          </a:p>
        </p:txBody>
      </p:sp>
      <p:pic>
        <p:nvPicPr>
          <p:cNvPr id="6146" name="Picture 2" descr="Image result for dionne quintuplets">
            <a:extLst>
              <a:ext uri="{FF2B5EF4-FFF2-40B4-BE49-F238E27FC236}">
                <a16:creationId xmlns:a16="http://schemas.microsoft.com/office/drawing/2014/main" id="{7252B650-0E62-4B1B-95F2-6B51AC88A01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37" y="2222500"/>
            <a:ext cx="4681601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4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scapism">
            <a:extLst>
              <a:ext uri="{FF2B5EF4-FFF2-40B4-BE49-F238E27FC236}">
                <a16:creationId xmlns:a16="http://schemas.microsoft.com/office/drawing/2014/main" id="{87620499-AA59-44B0-8633-69475627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79" y="732130"/>
            <a:ext cx="8534400" cy="539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2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2FC4-1DA3-4908-BE21-1B54897D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1DACC-9ED9-4C2D-A700-BCAC2A946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44327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Humour</a:t>
            </a:r>
            <a:r>
              <a:rPr lang="en-US" sz="2400" dirty="0"/>
              <a:t> helped take peoples’ minds off the tough economic times.</a:t>
            </a:r>
          </a:p>
          <a:p>
            <a:r>
              <a:rPr lang="en-US" sz="2400" dirty="0"/>
              <a:t>“</a:t>
            </a:r>
            <a:r>
              <a:rPr lang="en-US" sz="2400" b="1" u="sng" dirty="0"/>
              <a:t>Knock knock</a:t>
            </a:r>
            <a:r>
              <a:rPr lang="en-US" sz="2400" dirty="0"/>
              <a:t>” jokes and “</a:t>
            </a:r>
            <a:r>
              <a:rPr lang="en-US" sz="2400" b="1" u="sng" dirty="0"/>
              <a:t>Little Audrey</a:t>
            </a:r>
            <a:r>
              <a:rPr lang="en-US" sz="2400" dirty="0"/>
              <a:t>” jokes were quite popular during the 1930’s.</a:t>
            </a:r>
          </a:p>
          <a:p>
            <a:r>
              <a:rPr lang="en-US" sz="2400" dirty="0"/>
              <a:t>The basic format of Little Audrey jokes: “Little Audrey is involved in some </a:t>
            </a:r>
            <a:r>
              <a:rPr lang="en-US" sz="2400" b="1" u="sng" dirty="0"/>
              <a:t>terrible</a:t>
            </a:r>
            <a:r>
              <a:rPr lang="en-US" sz="2400" dirty="0"/>
              <a:t> catastrophe but always finds some </a:t>
            </a:r>
            <a:r>
              <a:rPr lang="en-US" sz="2400" b="1" u="sng" dirty="0"/>
              <a:t>humour</a:t>
            </a:r>
            <a:r>
              <a:rPr lang="en-US" sz="2400" dirty="0"/>
              <a:t> in every situation.”</a:t>
            </a:r>
          </a:p>
        </p:txBody>
      </p:sp>
      <p:pic>
        <p:nvPicPr>
          <p:cNvPr id="3078" name="Picture 6" descr="Image result for jokes clipart">
            <a:extLst>
              <a:ext uri="{FF2B5EF4-FFF2-40B4-BE49-F238E27FC236}">
                <a16:creationId xmlns:a16="http://schemas.microsoft.com/office/drawing/2014/main" id="{72A8DE20-864E-4547-9610-A2A12B41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764" y="447188"/>
            <a:ext cx="2582989" cy="24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8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1217-960D-4991-9E51-FFFAF173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Cards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0D389-C72C-4210-91BD-D5F1F18E8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4417052"/>
          </a:xfrm>
        </p:spPr>
        <p:txBody>
          <a:bodyPr>
            <a:normAutofit/>
          </a:bodyPr>
          <a:lstStyle/>
          <a:p>
            <a:r>
              <a:rPr lang="en-US" sz="2400" dirty="0"/>
              <a:t>Baseball cards were </a:t>
            </a:r>
            <a:r>
              <a:rPr lang="en-US" sz="2400" b="1" u="sng" dirty="0"/>
              <a:t>collected</a:t>
            </a:r>
            <a:r>
              <a:rPr lang="en-US" sz="2400" dirty="0"/>
              <a:t> by many individuals during the Depression.</a:t>
            </a:r>
          </a:p>
          <a:p>
            <a:r>
              <a:rPr lang="en-US" sz="2400" dirty="0"/>
              <a:t>They were usually sold with </a:t>
            </a:r>
            <a:r>
              <a:rPr lang="en-US" sz="2400" b="1" u="sng" dirty="0"/>
              <a:t>chewing gum</a:t>
            </a:r>
            <a:r>
              <a:rPr lang="en-US" sz="2400" dirty="0"/>
              <a:t>.</a:t>
            </a:r>
          </a:p>
        </p:txBody>
      </p:sp>
      <p:pic>
        <p:nvPicPr>
          <p:cNvPr id="2050" name="Picture 2" descr="Image result for baseball cards collected during depression">
            <a:extLst>
              <a:ext uri="{FF2B5EF4-FFF2-40B4-BE49-F238E27FC236}">
                <a16:creationId xmlns:a16="http://schemas.microsoft.com/office/drawing/2014/main" id="{206A34B9-C365-4FC4-A544-844305A866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6" y="2309556"/>
            <a:ext cx="3537404" cy="43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1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6C01-B820-40AC-B70F-DCB33270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1305C-0F4D-4400-A97B-DCEAFAA7E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431103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 Toronto-born cartoonist Joe </a:t>
            </a:r>
            <a:r>
              <a:rPr lang="en-US" sz="2400" b="1" u="sng" dirty="0"/>
              <a:t>Shuster</a:t>
            </a:r>
            <a:r>
              <a:rPr lang="en-US" sz="2400" dirty="0"/>
              <a:t> and his best friend, Jerry Siegal, created Superman when they were </a:t>
            </a:r>
            <a:r>
              <a:rPr lang="en-US" sz="2400" b="1" u="sng" dirty="0"/>
              <a:t>17 years</a:t>
            </a:r>
            <a:r>
              <a:rPr lang="en-US" sz="2400" dirty="0"/>
              <a:t> old in 1933.</a:t>
            </a:r>
          </a:p>
          <a:p>
            <a:r>
              <a:rPr lang="en-US" sz="2400" dirty="0"/>
              <a:t> Action Comics introduced Superman to the public in </a:t>
            </a:r>
            <a:r>
              <a:rPr lang="en-US" sz="2400" b="1" u="sng" dirty="0"/>
              <a:t>1938</a:t>
            </a:r>
            <a:r>
              <a:rPr lang="en-US" sz="2400" dirty="0"/>
              <a:t>.</a:t>
            </a:r>
          </a:p>
          <a:p>
            <a:r>
              <a:rPr lang="en-US" sz="2400" dirty="0"/>
              <a:t>Fun fact: “Mild-mannered Clark Kent (Superman) worked for the Daily Star, modelled after the </a:t>
            </a:r>
            <a:r>
              <a:rPr lang="en-US" sz="2400" b="1" u="sng" dirty="0"/>
              <a:t>Toronto Star</a:t>
            </a:r>
            <a:r>
              <a:rPr lang="en-US" sz="2400" dirty="0"/>
              <a:t>.”</a:t>
            </a:r>
          </a:p>
        </p:txBody>
      </p:sp>
      <p:pic>
        <p:nvPicPr>
          <p:cNvPr id="5" name="Picture 2" descr="Image result for superman 1930s">
            <a:extLst>
              <a:ext uri="{FF2B5EF4-FFF2-40B4-BE49-F238E27FC236}">
                <a16:creationId xmlns:a16="http://schemas.microsoft.com/office/drawing/2014/main" id="{562A12F5-A38E-4EC6-ADAF-105DD610B2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5" y="1882172"/>
            <a:ext cx="3177124" cy="452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0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9534-3004-46B1-A22F-3157D078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06143-5F4F-4D1B-A58D-4DE3633DAF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800" b="1" dirty="0"/>
              <a:t>Why would a figure like Superman inspire people during the 1930’s?</a:t>
            </a:r>
          </a:p>
        </p:txBody>
      </p:sp>
      <p:pic>
        <p:nvPicPr>
          <p:cNvPr id="5122" name="Picture 2" descr="Image result for superman 1930s">
            <a:extLst>
              <a:ext uri="{FF2B5EF4-FFF2-40B4-BE49-F238E27FC236}">
                <a16:creationId xmlns:a16="http://schemas.microsoft.com/office/drawing/2014/main" id="{BFE05893-7D55-4D8A-A18C-4AB53A4277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2222499"/>
            <a:ext cx="4388895" cy="44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29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9063-DDAC-4D7B-859E-2F828A86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Movies and the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C6CB-101F-435A-BA4B-635A8F3B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23062"/>
          </a:xfrm>
        </p:spPr>
        <p:txBody>
          <a:bodyPr>
            <a:normAutofit/>
          </a:bodyPr>
          <a:lstStyle/>
          <a:p>
            <a:r>
              <a:rPr lang="en-US" sz="2400" dirty="0"/>
              <a:t>Movies were becoming a much more common form of </a:t>
            </a:r>
            <a:r>
              <a:rPr lang="en-US" sz="2400" b="1" u="sng" dirty="0"/>
              <a:t>entertainment</a:t>
            </a:r>
            <a:r>
              <a:rPr lang="en-US" sz="2400" dirty="0"/>
              <a:t> in the 30’s.</a:t>
            </a:r>
          </a:p>
          <a:p>
            <a:r>
              <a:rPr lang="en-US" sz="2400" dirty="0"/>
              <a:t> Most were purely for entertainment and </a:t>
            </a:r>
            <a:r>
              <a:rPr lang="en-US" sz="2400" b="1" u="sng" dirty="0"/>
              <a:t>distraction</a:t>
            </a:r>
            <a:r>
              <a:rPr lang="en-US" sz="2400" dirty="0"/>
              <a:t> from everyday life.</a:t>
            </a:r>
          </a:p>
          <a:p>
            <a:r>
              <a:rPr lang="en-US" sz="2400" dirty="0"/>
              <a:t> Motion pictures sparked “feelings of </a:t>
            </a:r>
            <a:r>
              <a:rPr lang="en-US" sz="2400" b="1" u="sng" dirty="0"/>
              <a:t>romance, glamour, and luxury </a:t>
            </a:r>
            <a:r>
              <a:rPr lang="en-US" sz="2400" dirty="0"/>
              <a:t>– the very things that were lacking in the lives of many people.”</a:t>
            </a:r>
          </a:p>
          <a:p>
            <a:r>
              <a:rPr lang="en-US" sz="2400" dirty="0"/>
              <a:t>Most films had a </a:t>
            </a:r>
            <a:r>
              <a:rPr lang="en-US" sz="2400" b="1" u="sng" dirty="0"/>
              <a:t>happy</a:t>
            </a:r>
            <a:r>
              <a:rPr lang="en-US" sz="2400" dirty="0"/>
              <a:t> ending.</a:t>
            </a:r>
          </a:p>
          <a:p>
            <a:r>
              <a:rPr lang="en-US" sz="2400" dirty="0"/>
              <a:t>Popular movies included: Mickey </a:t>
            </a:r>
            <a:r>
              <a:rPr lang="en-US" sz="2400" b="1" u="sng" dirty="0"/>
              <a:t>Mouse</a:t>
            </a:r>
            <a:r>
              <a:rPr lang="en-US" sz="2400" dirty="0"/>
              <a:t>, Snow White and the Seven Dwarfs, </a:t>
            </a:r>
            <a:r>
              <a:rPr lang="en-US" sz="2400" b="1" u="sng" dirty="0"/>
              <a:t>Frankenstein</a:t>
            </a:r>
            <a:r>
              <a:rPr lang="en-US" sz="2400" dirty="0"/>
              <a:t>, Dracula, and Gone with the </a:t>
            </a:r>
            <a:r>
              <a:rPr lang="en-US" sz="2400" b="1" u="sng" dirty="0"/>
              <a:t>Wind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615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892B-E677-4ED1-8F88-C170A339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4428"/>
            <a:ext cx="10571998" cy="1343210"/>
          </a:xfrm>
        </p:spPr>
        <p:txBody>
          <a:bodyPr/>
          <a:lstStyle/>
          <a:p>
            <a:r>
              <a:rPr lang="en-US" dirty="0"/>
              <a:t>“The tallest darkest leading man in Hollywood”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5246-208B-4AAD-AE7C-57BB0A82CC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Canadian film star </a:t>
            </a:r>
            <a:r>
              <a:rPr lang="en-US" sz="2400" b="1" u="sng" dirty="0"/>
              <a:t>Fay Wray </a:t>
            </a:r>
            <a:r>
              <a:rPr lang="en-US" sz="2400" dirty="0"/>
              <a:t>played the love interest of a giant ape in the popular 1933 movie, “King Kong.”</a:t>
            </a:r>
          </a:p>
        </p:txBody>
      </p:sp>
      <p:pic>
        <p:nvPicPr>
          <p:cNvPr id="1026" name="Picture 2" descr="Image result for king kong fay wray poster">
            <a:extLst>
              <a:ext uri="{FF2B5EF4-FFF2-40B4-BE49-F238E27FC236}">
                <a16:creationId xmlns:a16="http://schemas.microsoft.com/office/drawing/2014/main" id="{1FB89364-CFA3-4002-943E-503E87941E0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9703"/>
            <a:ext cx="4969565" cy="37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8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818A-870A-40F8-A185-D2A53195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Darling Moppet”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D7198-7625-41F0-A674-4F20A6AED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8327" y="2222286"/>
            <a:ext cx="6703672" cy="4369899"/>
          </a:xfrm>
        </p:spPr>
        <p:txBody>
          <a:bodyPr>
            <a:normAutofit/>
          </a:bodyPr>
          <a:lstStyle/>
          <a:p>
            <a:r>
              <a:rPr lang="en-US" sz="2400" dirty="0"/>
              <a:t> Shirley Temple was a popular </a:t>
            </a:r>
            <a:r>
              <a:rPr lang="en-US" sz="2400" b="1" u="sng" dirty="0"/>
              <a:t>American</a:t>
            </a:r>
            <a:r>
              <a:rPr lang="en-US" sz="2400" dirty="0"/>
              <a:t> movie star in the 30’s.</a:t>
            </a:r>
          </a:p>
          <a:p>
            <a:r>
              <a:rPr lang="en-US" sz="2400" dirty="0"/>
              <a:t>Film scouts first noticed her when she was </a:t>
            </a:r>
            <a:r>
              <a:rPr lang="en-US" sz="2400" b="1" u="sng" dirty="0"/>
              <a:t>3 years old</a:t>
            </a:r>
            <a:r>
              <a:rPr lang="en-US" sz="2400" dirty="0"/>
              <a:t>.</a:t>
            </a:r>
          </a:p>
          <a:p>
            <a:r>
              <a:rPr lang="en-US" sz="2400" dirty="0"/>
              <a:t>The Depression-era movie, </a:t>
            </a:r>
            <a:r>
              <a:rPr lang="en-US" sz="2400" b="1" u="sng" dirty="0"/>
              <a:t>Stand Up and Cheer</a:t>
            </a:r>
            <a:r>
              <a:rPr lang="en-US" sz="2400" dirty="0"/>
              <a:t>, thrust Temple into the spotlight.</a:t>
            </a:r>
          </a:p>
          <a:p>
            <a:r>
              <a:rPr lang="en-US" sz="2400" dirty="0"/>
              <a:t> Temple starred in </a:t>
            </a:r>
            <a:r>
              <a:rPr lang="en-US" sz="2400" b="1" u="sng" dirty="0"/>
              <a:t>43</a:t>
            </a:r>
            <a:r>
              <a:rPr lang="en-US" sz="2400" dirty="0"/>
              <a:t> feature films and </a:t>
            </a:r>
            <a:r>
              <a:rPr lang="en-US" sz="2400" b="1" u="sng" dirty="0"/>
              <a:t>25</a:t>
            </a:r>
            <a:r>
              <a:rPr lang="en-US" sz="2400" dirty="0"/>
              <a:t> storybook movies from 1931 until 1961.</a:t>
            </a:r>
          </a:p>
        </p:txBody>
      </p:sp>
      <p:pic>
        <p:nvPicPr>
          <p:cNvPr id="2050" name="Picture 2" descr="Image result for shirley temple">
            <a:extLst>
              <a:ext uri="{FF2B5EF4-FFF2-40B4-BE49-F238E27FC236}">
                <a16:creationId xmlns:a16="http://schemas.microsoft.com/office/drawing/2014/main" id="{9E464F0E-7D27-4E47-9FFD-5E77A903BC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36" y="1896894"/>
            <a:ext cx="2834497" cy="45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20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89</TotalTime>
  <Words>675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Courier New</vt:lpstr>
      <vt:lpstr>Wingdings</vt:lpstr>
      <vt:lpstr>Wingdings 2</vt:lpstr>
      <vt:lpstr>Quotable</vt:lpstr>
      <vt:lpstr>Escapism and the Depression</vt:lpstr>
      <vt:lpstr>PowerPoint Presentation</vt:lpstr>
      <vt:lpstr>Jokes</vt:lpstr>
      <vt:lpstr>Baseball Cards</vt:lpstr>
      <vt:lpstr>Superman</vt:lpstr>
      <vt:lpstr>Think-Pair-Share:</vt:lpstr>
      <vt:lpstr>Movies and the Depression</vt:lpstr>
      <vt:lpstr>“The tallest darkest leading man in Hollywood”</vt:lpstr>
      <vt:lpstr>“The Darling Moppet”</vt:lpstr>
      <vt:lpstr>Mac n’ Cheese!</vt:lpstr>
      <vt:lpstr>Mr. Monopoly Entered the Scene…</vt:lpstr>
      <vt:lpstr>Board Games</vt:lpstr>
      <vt:lpstr>The Swing Era</vt:lpstr>
      <vt:lpstr>Sports</vt:lpstr>
      <vt:lpstr>The Quints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Kelly A</dc:creator>
  <cp:lastModifiedBy>Williams, Kelly A</cp:lastModifiedBy>
  <cp:revision>21</cp:revision>
  <dcterms:created xsi:type="dcterms:W3CDTF">2017-11-13T14:26:23Z</dcterms:created>
  <dcterms:modified xsi:type="dcterms:W3CDTF">2017-11-14T14:48:37Z</dcterms:modified>
</cp:coreProperties>
</file>