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A1654-CF5A-47F3-B93D-579B41F17672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73A3-4078-42AC-A1F5-3E0359045B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33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Forms of </a:t>
            </a:r>
            <a:br>
              <a:rPr lang="en-CA" b="1" dirty="0"/>
            </a:br>
            <a:r>
              <a:rPr lang="en-CA" b="1" dirty="0"/>
              <a:t>Judaism</a:t>
            </a:r>
          </a:p>
        </p:txBody>
      </p:sp>
    </p:spTree>
    <p:extLst>
      <p:ext uri="{BB962C8B-B14F-4D97-AF65-F5344CB8AC3E}">
        <p14:creationId xmlns:p14="http://schemas.microsoft.com/office/powerpoint/2010/main" val="39032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Hasidic Judaism</a:t>
            </a:r>
          </a:p>
        </p:txBody>
      </p:sp>
      <p:pic>
        <p:nvPicPr>
          <p:cNvPr id="1026" name="Picture 2" descr="Image result for Hasidic j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15" y="1815920"/>
            <a:ext cx="4714969" cy="41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6554"/>
            <a:ext cx="9601200" cy="808149"/>
          </a:xfrm>
        </p:spPr>
        <p:txBody>
          <a:bodyPr/>
          <a:lstStyle/>
          <a:p>
            <a:r>
              <a:rPr lang="en-CA" b="1" dirty="0"/>
              <a:t>Hasidic Judaism</a:t>
            </a:r>
            <a:r>
              <a:rPr lang="en-CA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94703"/>
            <a:ext cx="9601200" cy="5512159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 Hasid means “</a:t>
            </a:r>
            <a:r>
              <a:rPr lang="en-CA" sz="2800" b="1" dirty="0"/>
              <a:t>pious</a:t>
            </a:r>
            <a:r>
              <a:rPr lang="en-CA" sz="2800" dirty="0"/>
              <a:t> one.”</a:t>
            </a:r>
          </a:p>
          <a:p>
            <a:r>
              <a:rPr lang="en-CA" sz="2800" dirty="0"/>
              <a:t>It began in </a:t>
            </a:r>
            <a:r>
              <a:rPr lang="en-CA" sz="2800" b="1" dirty="0"/>
              <a:t>Eastern</a:t>
            </a:r>
            <a:r>
              <a:rPr lang="en-CA" sz="2800" dirty="0"/>
              <a:t> Europe in the 18</a:t>
            </a:r>
            <a:r>
              <a:rPr lang="en-CA" sz="2800" baseline="30000" dirty="0"/>
              <a:t>th</a:t>
            </a:r>
            <a:r>
              <a:rPr lang="en-CA" sz="2800" dirty="0"/>
              <a:t> century.</a:t>
            </a:r>
          </a:p>
          <a:p>
            <a:r>
              <a:rPr lang="en-CA" sz="2800" dirty="0"/>
              <a:t> Hasidic Judaism stresses  </a:t>
            </a:r>
            <a:r>
              <a:rPr lang="en-CA" sz="2800" b="1" dirty="0"/>
              <a:t>personal</a:t>
            </a:r>
            <a:r>
              <a:rPr lang="en-CA" sz="2800" dirty="0"/>
              <a:t> experience in </a:t>
            </a:r>
            <a:r>
              <a:rPr lang="en-CA" sz="2800" b="1" dirty="0"/>
              <a:t>worship</a:t>
            </a:r>
            <a:r>
              <a:rPr lang="en-CA" sz="2800" dirty="0"/>
              <a:t>.</a:t>
            </a:r>
          </a:p>
          <a:p>
            <a:r>
              <a:rPr lang="en-CA" sz="2800" dirty="0"/>
              <a:t> Hasidic Jews follow all Orthodox </a:t>
            </a:r>
            <a:r>
              <a:rPr lang="en-CA" sz="2800" b="1" dirty="0"/>
              <a:t>laws</a:t>
            </a:r>
            <a:r>
              <a:rPr lang="en-CA" sz="2800" dirty="0"/>
              <a:t>.</a:t>
            </a:r>
          </a:p>
          <a:p>
            <a:r>
              <a:rPr lang="en-CA" sz="2800" dirty="0"/>
              <a:t> Each Hasidic group is centered on the teachings of a particular </a:t>
            </a:r>
            <a:r>
              <a:rPr lang="en-CA" sz="2800" b="1" dirty="0"/>
              <a:t>Rebbe</a:t>
            </a:r>
            <a:r>
              <a:rPr lang="en-CA" sz="2800" dirty="0"/>
              <a:t>, or spiritual master.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 A Rebbe is a spiritual master who councils people in the community.</a:t>
            </a:r>
          </a:p>
          <a:p>
            <a:r>
              <a:rPr lang="en-CA" sz="2800" dirty="0"/>
              <a:t>They read the Bible as the </a:t>
            </a:r>
            <a:r>
              <a:rPr lang="en-CA" sz="2800" b="1" u="sng" dirty="0"/>
              <a:t>literal</a:t>
            </a:r>
            <a:r>
              <a:rPr lang="en-CA" sz="2800" dirty="0"/>
              <a:t> word of </a:t>
            </a:r>
            <a:r>
              <a:rPr lang="en-CA" sz="2800" b="1" dirty="0"/>
              <a:t>God</a:t>
            </a:r>
            <a:r>
              <a:rPr lang="en-CA" sz="2800" dirty="0"/>
              <a:t>.</a:t>
            </a:r>
          </a:p>
          <a:p>
            <a:r>
              <a:rPr lang="en-CA" sz="2800" dirty="0"/>
              <a:t>Hasidic Jews are recognized by their distinctive style of </a:t>
            </a:r>
            <a:r>
              <a:rPr lang="en-CA" sz="2800" b="1" dirty="0"/>
              <a:t>dress</a:t>
            </a:r>
            <a:r>
              <a:rPr lang="en-CA" sz="2800" dirty="0"/>
              <a:t> (</a:t>
            </a:r>
            <a:r>
              <a:rPr lang="en-CA" sz="2800" dirty="0" err="1"/>
              <a:t>eg</a:t>
            </a:r>
            <a:r>
              <a:rPr lang="en-CA" sz="2800" dirty="0"/>
              <a:t>. men wearing full beards, hats, and dark clothing and women dressing modestly)</a:t>
            </a:r>
          </a:p>
        </p:txBody>
      </p:sp>
    </p:spTree>
    <p:extLst>
      <p:ext uri="{BB962C8B-B14F-4D97-AF65-F5344CB8AC3E}">
        <p14:creationId xmlns:p14="http://schemas.microsoft.com/office/powerpoint/2010/main" val="377364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5270"/>
          </a:xfrm>
        </p:spPr>
        <p:txBody>
          <a:bodyPr/>
          <a:lstStyle/>
          <a:p>
            <a:pPr algn="ctr"/>
            <a:r>
              <a:rPr lang="en-CA" b="1" dirty="0"/>
              <a:t>Orthodox Judaism</a:t>
            </a:r>
          </a:p>
        </p:txBody>
      </p:sp>
      <p:pic>
        <p:nvPicPr>
          <p:cNvPr id="2050" name="Picture 2" descr="Image result for orthodox j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53" y="2067339"/>
            <a:ext cx="5934442" cy="3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0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9434"/>
            <a:ext cx="9601200" cy="833907"/>
          </a:xfrm>
        </p:spPr>
        <p:txBody>
          <a:bodyPr/>
          <a:lstStyle/>
          <a:p>
            <a:r>
              <a:rPr lang="en-CA" b="1" dirty="0"/>
              <a:t>Orthodox Judaism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49251"/>
            <a:ext cx="9601200" cy="4618149"/>
          </a:xfrm>
        </p:spPr>
        <p:txBody>
          <a:bodyPr>
            <a:normAutofit/>
          </a:bodyPr>
          <a:lstStyle/>
          <a:p>
            <a:r>
              <a:rPr lang="en-CA" sz="2800" dirty="0"/>
              <a:t> Orthodox Jews interpret the Torah </a:t>
            </a:r>
            <a:r>
              <a:rPr lang="en-CA" sz="2800" b="1" dirty="0"/>
              <a:t>literally</a:t>
            </a:r>
            <a:r>
              <a:rPr lang="en-CA" sz="2800" dirty="0"/>
              <a:t>.</a:t>
            </a:r>
          </a:p>
          <a:p>
            <a:r>
              <a:rPr lang="en-CA" sz="2800" dirty="0"/>
              <a:t> They accept Jewish law and teachings as </a:t>
            </a:r>
            <a:r>
              <a:rPr lang="en-CA" sz="2800" b="1" dirty="0"/>
              <a:t>binding</a:t>
            </a:r>
            <a:r>
              <a:rPr lang="en-CA" sz="2800" dirty="0"/>
              <a:t>.</a:t>
            </a:r>
          </a:p>
          <a:p>
            <a:r>
              <a:rPr lang="en-CA" sz="2800" dirty="0"/>
              <a:t> </a:t>
            </a:r>
            <a:r>
              <a:rPr lang="en-CA" sz="2800" b="1" dirty="0"/>
              <a:t>Strict</a:t>
            </a:r>
            <a:r>
              <a:rPr lang="en-CA" sz="2800" dirty="0"/>
              <a:t> observances of dietary laws and kosher.</a:t>
            </a:r>
          </a:p>
          <a:p>
            <a:r>
              <a:rPr lang="en-CA" sz="2800" dirty="0"/>
              <a:t> They use </a:t>
            </a:r>
            <a:r>
              <a:rPr lang="en-CA" sz="2800" b="1" dirty="0"/>
              <a:t>Hebrew</a:t>
            </a:r>
            <a:r>
              <a:rPr lang="en-CA" sz="2800" dirty="0"/>
              <a:t> prayers.</a:t>
            </a:r>
          </a:p>
          <a:p>
            <a:r>
              <a:rPr lang="en-CA" sz="2800" dirty="0"/>
              <a:t>Men wear </a:t>
            </a:r>
            <a:r>
              <a:rPr lang="en-CA" sz="2800" b="1" dirty="0"/>
              <a:t>skull</a:t>
            </a:r>
            <a:r>
              <a:rPr lang="en-CA" sz="2800" dirty="0"/>
              <a:t> caps and prayer </a:t>
            </a:r>
            <a:r>
              <a:rPr lang="en-CA" sz="2800" b="1" dirty="0"/>
              <a:t>shawls</a:t>
            </a:r>
            <a:r>
              <a:rPr lang="en-CA" sz="2800" dirty="0"/>
              <a:t>.</a:t>
            </a:r>
          </a:p>
          <a:p>
            <a:r>
              <a:rPr lang="en-CA" sz="2800" dirty="0"/>
              <a:t> Men and women must worship </a:t>
            </a:r>
            <a:r>
              <a:rPr lang="en-CA" sz="2800" b="1" dirty="0"/>
              <a:t>separately</a:t>
            </a:r>
            <a:r>
              <a:rPr lang="en-C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83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Conservative Judaism</a:t>
            </a:r>
          </a:p>
        </p:txBody>
      </p:sp>
      <p:pic>
        <p:nvPicPr>
          <p:cNvPr id="3074" name="Picture 2" descr="Image result for Conservative j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76" y="2027582"/>
            <a:ext cx="6371313" cy="38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4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676"/>
            <a:ext cx="9601200" cy="833907"/>
          </a:xfrm>
        </p:spPr>
        <p:txBody>
          <a:bodyPr/>
          <a:lstStyle/>
          <a:p>
            <a:r>
              <a:rPr lang="en-CA" b="1" dirty="0"/>
              <a:t>Conservative Judaism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75009"/>
            <a:ext cx="9601200" cy="5344732"/>
          </a:xfrm>
        </p:spPr>
        <p:txBody>
          <a:bodyPr>
            <a:normAutofit/>
          </a:bodyPr>
          <a:lstStyle/>
          <a:p>
            <a:r>
              <a:rPr lang="en-CA" sz="2800" dirty="0"/>
              <a:t> Conservative Jews subscribe to the </a:t>
            </a:r>
            <a:r>
              <a:rPr lang="en-CA" sz="2800" b="1" dirty="0"/>
              <a:t>divine</a:t>
            </a:r>
            <a:r>
              <a:rPr lang="en-CA" sz="2800" dirty="0"/>
              <a:t> authority of the Torah but they also accept biblical </a:t>
            </a:r>
            <a:r>
              <a:rPr lang="en-CA" sz="2800" b="1" dirty="0"/>
              <a:t>scholarship</a:t>
            </a:r>
            <a:r>
              <a:rPr lang="en-CA" sz="2800" dirty="0"/>
              <a:t>.</a:t>
            </a:r>
          </a:p>
          <a:p>
            <a:r>
              <a:rPr lang="en-CA" sz="2800" dirty="0"/>
              <a:t>Conservative Judaism believes that Jewish law should be </a:t>
            </a:r>
            <a:r>
              <a:rPr lang="en-CA" sz="2800" b="1" dirty="0"/>
              <a:t>continually</a:t>
            </a:r>
            <a:r>
              <a:rPr lang="en-CA" sz="2800" dirty="0"/>
              <a:t> examined to meet the needs of every new generation.</a:t>
            </a:r>
          </a:p>
          <a:p>
            <a:r>
              <a:rPr lang="en-CA" sz="2800" dirty="0"/>
              <a:t> They will dress traditionally just during </a:t>
            </a:r>
            <a:r>
              <a:rPr lang="en-CA" sz="2800" b="1" dirty="0"/>
              <a:t>services</a:t>
            </a:r>
            <a:r>
              <a:rPr lang="en-CA" sz="2800" dirty="0"/>
              <a:t>.</a:t>
            </a:r>
          </a:p>
          <a:p>
            <a:r>
              <a:rPr lang="en-CA" sz="2800" dirty="0"/>
              <a:t> They use more Hebrew than the vernacular.</a:t>
            </a:r>
          </a:p>
          <a:p>
            <a:r>
              <a:rPr lang="en-CA" sz="2800" dirty="0"/>
              <a:t> There is </a:t>
            </a:r>
            <a:r>
              <a:rPr lang="en-CA" sz="2800" b="1" u="sng" dirty="0"/>
              <a:t>no</a:t>
            </a:r>
            <a:r>
              <a:rPr lang="en-CA" sz="2800" dirty="0"/>
              <a:t> separation of men and women during services.</a:t>
            </a:r>
          </a:p>
          <a:p>
            <a:r>
              <a:rPr lang="en-CA" sz="2800" dirty="0"/>
              <a:t> Conservative Jews accept most Jewish laws and teachings as </a:t>
            </a:r>
            <a:r>
              <a:rPr lang="en-CA" sz="2800" b="1" dirty="0"/>
              <a:t>binding</a:t>
            </a:r>
            <a:r>
              <a:rPr lang="en-C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2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pPr algn="ctr"/>
            <a:r>
              <a:rPr lang="en-CA" b="1" dirty="0"/>
              <a:t>Reform Judaism</a:t>
            </a:r>
          </a:p>
        </p:txBody>
      </p:sp>
      <p:pic>
        <p:nvPicPr>
          <p:cNvPr id="4098" name="Picture 2" descr="Image result for Reform woman rab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33" y="1915405"/>
            <a:ext cx="6159396" cy="45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3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0798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Reform Judaism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6069"/>
            <a:ext cx="9601200" cy="5512156"/>
          </a:xfrm>
        </p:spPr>
        <p:txBody>
          <a:bodyPr>
            <a:normAutofit/>
          </a:bodyPr>
          <a:lstStyle/>
          <a:p>
            <a:r>
              <a:rPr lang="en-CA" sz="2800" dirty="0"/>
              <a:t> The emphasis in Reform Judaism is on </a:t>
            </a:r>
            <a:r>
              <a:rPr lang="en-CA" sz="2800" b="1" u="sng" dirty="0"/>
              <a:t>ethics</a:t>
            </a:r>
            <a:r>
              <a:rPr lang="en-CA" sz="2800" dirty="0"/>
              <a:t>: how a Jew should </a:t>
            </a:r>
            <a:r>
              <a:rPr lang="en-CA" sz="2800" b="1" dirty="0"/>
              <a:t>behave</a:t>
            </a:r>
            <a:r>
              <a:rPr lang="en-CA" sz="2800" dirty="0"/>
              <a:t>.</a:t>
            </a:r>
          </a:p>
          <a:p>
            <a:r>
              <a:rPr lang="en-CA" sz="2800" dirty="0"/>
              <a:t> The Torah is </a:t>
            </a:r>
            <a:r>
              <a:rPr lang="en-CA" sz="2800" b="1" u="sng" dirty="0"/>
              <a:t>not</a:t>
            </a:r>
            <a:r>
              <a:rPr lang="en-CA" sz="2800" dirty="0"/>
              <a:t> considered as divinely revealed.</a:t>
            </a:r>
          </a:p>
          <a:p>
            <a:r>
              <a:rPr lang="en-CA" sz="2800" dirty="0"/>
              <a:t> They have introduced musical </a:t>
            </a:r>
            <a:r>
              <a:rPr lang="en-CA" sz="2800" b="1" dirty="0"/>
              <a:t>instruments</a:t>
            </a:r>
            <a:r>
              <a:rPr lang="en-CA" sz="2800" dirty="0"/>
              <a:t> into their services.</a:t>
            </a:r>
          </a:p>
          <a:p>
            <a:r>
              <a:rPr lang="en-CA" sz="2800" dirty="0"/>
              <a:t> </a:t>
            </a:r>
            <a:r>
              <a:rPr lang="en-CA" sz="2800" b="1" dirty="0"/>
              <a:t>Limited</a:t>
            </a:r>
            <a:r>
              <a:rPr lang="en-CA" sz="2800" dirty="0"/>
              <a:t> use of the Hebrew language.</a:t>
            </a:r>
          </a:p>
          <a:p>
            <a:r>
              <a:rPr lang="en-CA" sz="2800" dirty="0"/>
              <a:t> No strict observances of </a:t>
            </a:r>
            <a:r>
              <a:rPr lang="en-CA" sz="2800" b="1" dirty="0"/>
              <a:t>dietary</a:t>
            </a:r>
            <a:r>
              <a:rPr lang="en-CA" sz="2800" dirty="0"/>
              <a:t> laws.</a:t>
            </a:r>
          </a:p>
          <a:p>
            <a:r>
              <a:rPr lang="en-CA" sz="2800" dirty="0"/>
              <a:t> Reform Judaism encourages women and men to conform to the </a:t>
            </a:r>
            <a:r>
              <a:rPr lang="en-CA" sz="2800" b="1" dirty="0"/>
              <a:t>same</a:t>
            </a:r>
            <a:r>
              <a:rPr lang="en-CA" sz="2800" dirty="0"/>
              <a:t> standards of ethical practice, ritual, behaviour, and study.</a:t>
            </a:r>
          </a:p>
          <a:p>
            <a:r>
              <a:rPr lang="en-CA" sz="2800" dirty="0"/>
              <a:t>It pioneered the ordination of </a:t>
            </a:r>
            <a:r>
              <a:rPr lang="en-CA" sz="2800" b="1" dirty="0"/>
              <a:t>women</a:t>
            </a:r>
            <a:r>
              <a:rPr lang="en-CA" sz="2800" dirty="0"/>
              <a:t> as rabbis.</a:t>
            </a:r>
          </a:p>
        </p:txBody>
      </p:sp>
    </p:spTree>
    <p:extLst>
      <p:ext uri="{BB962C8B-B14F-4D97-AF65-F5344CB8AC3E}">
        <p14:creationId xmlns:p14="http://schemas.microsoft.com/office/powerpoint/2010/main" val="6990205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42</TotalTime>
  <Words>337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Franklin Gothic Book</vt:lpstr>
      <vt:lpstr>Wingdings</vt:lpstr>
      <vt:lpstr>Crop</vt:lpstr>
      <vt:lpstr>Forms of  Judaism</vt:lpstr>
      <vt:lpstr>Hasidic Judaism</vt:lpstr>
      <vt:lpstr>Hasidic Judaism:</vt:lpstr>
      <vt:lpstr>Orthodox Judaism</vt:lpstr>
      <vt:lpstr>Orthodox Judaism</vt:lpstr>
      <vt:lpstr>Conservative Judaism</vt:lpstr>
      <vt:lpstr>Conservative Judaism</vt:lpstr>
      <vt:lpstr>Reform Judaism</vt:lpstr>
      <vt:lpstr>Reform Judaism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 Judaism</dc:title>
  <dc:creator>User</dc:creator>
  <cp:lastModifiedBy>williamskelly835@gmail.com</cp:lastModifiedBy>
  <cp:revision>20</cp:revision>
  <cp:lastPrinted>2016-10-02T19:36:38Z</cp:lastPrinted>
  <dcterms:created xsi:type="dcterms:W3CDTF">2016-10-02T18:59:27Z</dcterms:created>
  <dcterms:modified xsi:type="dcterms:W3CDTF">2019-10-15T11:01:10Z</dcterms:modified>
</cp:coreProperties>
</file>