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4/29/2015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4/29/2015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4/29/2015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4/29/2015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4/29/2015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Using the Moral Decision Making Model</a:t>
            </a:r>
            <a:endParaRPr lang="en-US" dirty="0"/>
          </a:p>
        </p:txBody>
      </p:sp>
      <p:pic>
        <p:nvPicPr>
          <p:cNvPr id="3" name="Picture 2"/>
          <p:cNvPicPr>
            <a:picLocks noChangeAspect="1"/>
          </p:cNvPicPr>
          <p:nvPr/>
        </p:nvPicPr>
        <p:blipFill>
          <a:blip r:embed="rId2"/>
          <a:stretch>
            <a:fillRect/>
          </a:stretch>
        </p:blipFill>
        <p:spPr>
          <a:xfrm>
            <a:off x="4932608" y="4492537"/>
            <a:ext cx="2186719" cy="2186719"/>
          </a:xfrm>
          <a:prstGeom prst="rect">
            <a:avLst/>
          </a:prstGeom>
        </p:spPr>
      </p:pic>
    </p:spTree>
    <p:extLst>
      <p:ext uri="{BB962C8B-B14F-4D97-AF65-F5344CB8AC3E}">
        <p14:creationId xmlns:p14="http://schemas.microsoft.com/office/powerpoint/2010/main" val="21162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What Makes a Decision Moral?</a:t>
            </a:r>
            <a:endParaRPr lang="en-CA"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3200" dirty="0" smtClean="0"/>
              <a:t> Any decision is a moral decision if the issue of love of God, self, or neighbour enter into it.</a:t>
            </a:r>
          </a:p>
          <a:p>
            <a:pPr>
              <a:buFont typeface="Arial" panose="020B0604020202020204" pitchFamily="34" charset="0"/>
              <a:buChar char="•"/>
            </a:pPr>
            <a:r>
              <a:rPr lang="en-CA" sz="3200" dirty="0"/>
              <a:t> </a:t>
            </a:r>
            <a:r>
              <a:rPr lang="en-CA" sz="3200" dirty="0" smtClean="0"/>
              <a:t>Moral decisions involve right and wrong.</a:t>
            </a:r>
          </a:p>
          <a:p>
            <a:pPr>
              <a:buFont typeface="Arial" panose="020B0604020202020204" pitchFamily="34" charset="0"/>
              <a:buChar char="•"/>
            </a:pPr>
            <a:r>
              <a:rPr lang="en-CA" sz="3200" dirty="0" smtClean="0"/>
              <a:t> Moral decisions are important decisions</a:t>
            </a:r>
          </a:p>
          <a:p>
            <a:pPr>
              <a:buFont typeface="Arial" panose="020B0604020202020204" pitchFamily="34" charset="0"/>
              <a:buChar char="•"/>
            </a:pPr>
            <a:r>
              <a:rPr lang="en-CA" sz="3200" dirty="0" smtClean="0"/>
              <a:t> All moral decisions have an effect on how we relate to other people, to God, and to ourselves.</a:t>
            </a:r>
            <a:endParaRPr lang="en-CA" sz="3200" dirty="0"/>
          </a:p>
        </p:txBody>
      </p:sp>
    </p:spTree>
    <p:extLst>
      <p:ext uri="{BB962C8B-B14F-4D97-AF65-F5344CB8AC3E}">
        <p14:creationId xmlns:p14="http://schemas.microsoft.com/office/powerpoint/2010/main" val="3330326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Sample Moral Dilemma</a:t>
            </a:r>
            <a:endParaRPr lang="en-US" b="1" dirty="0"/>
          </a:p>
        </p:txBody>
      </p:sp>
      <p:sp>
        <p:nvSpPr>
          <p:cNvPr id="3" name="Content Placeholder 2"/>
          <p:cNvSpPr>
            <a:spLocks noGrp="1"/>
          </p:cNvSpPr>
          <p:nvPr>
            <p:ph idx="1"/>
          </p:nvPr>
        </p:nvSpPr>
        <p:spPr/>
        <p:txBody>
          <a:bodyPr>
            <a:normAutofit/>
          </a:bodyPr>
          <a:lstStyle/>
          <a:p>
            <a:r>
              <a:rPr lang="en-US" sz="2400" dirty="0" smtClean="0"/>
              <a:t>Julianna’s pregnancy test came back positive.  It wasn’t supposed to be like this.  Love wasn’t supposed to make your life complicated.  She didn’t know what to tell Kirk, and she just couldn’t tell her parents.  She felt all alone and desperate for a solution.  She decided to leave Kirk out of it until she took care of the problem.  Having an abortion would prevent things from getting even more complicated.  A baby would destroy her future.  She had walked by the abortion clinic several times this week, but didn’t go in. Each time she came home and wept.  She really needed someone to talk to.  She couldn’t make this decision all by herself; she felt that it was just too much for her.  What should Julianna do?</a:t>
            </a:r>
            <a:endParaRPr lang="en-US" sz="2400" dirty="0"/>
          </a:p>
        </p:txBody>
      </p:sp>
    </p:spTree>
    <p:extLst>
      <p:ext uri="{BB962C8B-B14F-4D97-AF65-F5344CB8AC3E}">
        <p14:creationId xmlns:p14="http://schemas.microsoft.com/office/powerpoint/2010/main" val="179672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See</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 Who will </a:t>
            </a:r>
            <a:r>
              <a:rPr lang="en-US" sz="3200" dirty="0" smtClean="0"/>
              <a:t>Julianna’</a:t>
            </a:r>
            <a:r>
              <a:rPr lang="en-US" sz="3200" dirty="0" smtClean="0"/>
              <a:t>s </a:t>
            </a:r>
            <a:r>
              <a:rPr lang="en-US" sz="3200" dirty="0" smtClean="0"/>
              <a:t>decision affect?</a:t>
            </a:r>
          </a:p>
          <a:p>
            <a:pPr>
              <a:buFont typeface="Arial" panose="020B0604020202020204" pitchFamily="34" charset="0"/>
              <a:buChar char="•"/>
            </a:pPr>
            <a:r>
              <a:rPr lang="en-US" sz="3200" dirty="0"/>
              <a:t> </a:t>
            </a:r>
            <a:r>
              <a:rPr lang="en-US" sz="3200" dirty="0" smtClean="0"/>
              <a:t>Is it a moral decision?</a:t>
            </a:r>
            <a:endParaRPr lang="en-US" sz="3200" dirty="0"/>
          </a:p>
        </p:txBody>
      </p:sp>
    </p:spTree>
    <p:extLst>
      <p:ext uri="{BB962C8B-B14F-4D97-AF65-F5344CB8AC3E}">
        <p14:creationId xmlns:p14="http://schemas.microsoft.com/office/powerpoint/2010/main" val="4000475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Judge</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 What are the Church’s teachings on abortion?</a:t>
            </a:r>
          </a:p>
          <a:p>
            <a:pPr>
              <a:buFont typeface="Wingdings" panose="05000000000000000000" pitchFamily="2" charset="2"/>
              <a:buChar char="Ø"/>
            </a:pPr>
            <a:r>
              <a:rPr lang="en-US" sz="3200" dirty="0"/>
              <a:t> </a:t>
            </a:r>
            <a:r>
              <a:rPr lang="en-US" sz="3200" dirty="0" smtClean="0"/>
              <a:t>Review the following references: #280, 379 &amp; 383</a:t>
            </a:r>
          </a:p>
          <a:p>
            <a:pPr>
              <a:buFont typeface="Arial" panose="020B0604020202020204" pitchFamily="34" charset="0"/>
              <a:buChar char="•"/>
            </a:pPr>
            <a:r>
              <a:rPr lang="en-US" sz="3200" dirty="0" smtClean="0"/>
              <a:t> What does the Bible teach us?</a:t>
            </a:r>
          </a:p>
          <a:p>
            <a:pPr marL="0" lvl="0" indent="0" eaLnBrk="0" fontAlgn="base" hangingPunct="0">
              <a:lnSpc>
                <a:spcPct val="100000"/>
              </a:lnSpc>
              <a:spcBef>
                <a:spcPct val="0"/>
              </a:spcBef>
              <a:spcAft>
                <a:spcPct val="0"/>
              </a:spcAft>
              <a:buClrTx/>
              <a:buSzTx/>
              <a:buNone/>
            </a:pPr>
            <a:r>
              <a:rPr lang="en-US" sz="3200" dirty="0"/>
              <a:t> </a:t>
            </a:r>
            <a:r>
              <a:rPr lang="en-US" sz="1900" dirty="0">
                <a:solidFill>
                  <a:schemeClr val="tx1"/>
                </a:solidFill>
              </a:rPr>
              <a:t>Now the word of the LORD came to me saying, "Before I formed you in the womb I knew you, and before you were born I consecrated you; I have appointed you a prophet to the nations." </a:t>
            </a:r>
            <a:r>
              <a:rPr lang="en-US" sz="1900" dirty="0" smtClean="0">
                <a:solidFill>
                  <a:schemeClr val="tx1"/>
                </a:solidFill>
              </a:rPr>
              <a:t>(Jeremiah </a:t>
            </a:r>
            <a:r>
              <a:rPr lang="en-US" sz="1900" dirty="0">
                <a:solidFill>
                  <a:schemeClr val="tx1"/>
                </a:solidFill>
              </a:rPr>
              <a:t>1:4-5</a:t>
            </a:r>
            <a:r>
              <a:rPr lang="en-US" sz="1900" dirty="0" smtClean="0">
                <a:solidFill>
                  <a:schemeClr val="tx1"/>
                </a:solidFill>
              </a:rPr>
              <a:t>)</a:t>
            </a:r>
          </a:p>
          <a:p>
            <a:pPr marL="0" lvl="0" indent="0" eaLnBrk="0" fontAlgn="base" hangingPunct="0">
              <a:lnSpc>
                <a:spcPct val="100000"/>
              </a:lnSpc>
              <a:spcBef>
                <a:spcPct val="0"/>
              </a:spcBef>
              <a:spcAft>
                <a:spcPct val="0"/>
              </a:spcAft>
              <a:buClrTx/>
              <a:buSzTx/>
              <a:buNone/>
            </a:pPr>
            <a:endParaRPr lang="en-US" sz="1900" dirty="0">
              <a:solidFill>
                <a:schemeClr val="tx1"/>
              </a:solidFill>
            </a:endParaRPr>
          </a:p>
          <a:p>
            <a:pPr marL="0" lvl="0" indent="0" eaLnBrk="0" fontAlgn="base" hangingPunct="0">
              <a:lnSpc>
                <a:spcPct val="100000"/>
              </a:lnSpc>
              <a:spcBef>
                <a:spcPct val="0"/>
              </a:spcBef>
              <a:spcAft>
                <a:spcPct val="0"/>
              </a:spcAft>
              <a:buClrTx/>
              <a:buSzTx/>
              <a:buNone/>
            </a:pPr>
            <a:r>
              <a:rPr lang="en-US" sz="1900" dirty="0">
                <a:solidFill>
                  <a:schemeClr val="tx1"/>
                </a:solidFill>
              </a:rPr>
              <a:t>I will say to God: ... "Your hands shaped me and made me. Will you now turn and destroy me? Remember that you molded me like clay. Will you now turn me to dust again? </a:t>
            </a:r>
            <a:r>
              <a:rPr lang="en-US" sz="1900" dirty="0" smtClean="0">
                <a:solidFill>
                  <a:schemeClr val="tx1"/>
                </a:solidFill>
              </a:rPr>
              <a:t>(Job </a:t>
            </a:r>
            <a:r>
              <a:rPr lang="en-US" sz="1900" dirty="0">
                <a:solidFill>
                  <a:schemeClr val="tx1"/>
                </a:solidFill>
              </a:rPr>
              <a:t>10:2, 8-9)</a:t>
            </a:r>
          </a:p>
          <a:p>
            <a:pPr>
              <a:buFont typeface="Arial" panose="020B0604020202020204" pitchFamily="34" charset="0"/>
              <a:buChar char="•"/>
            </a:pPr>
            <a:endParaRPr lang="en-US" sz="3200" dirty="0" smtClean="0"/>
          </a:p>
          <a:p>
            <a:pPr>
              <a:buFont typeface="Arial" panose="020B0604020202020204" pitchFamily="34" charset="0"/>
              <a:buChar char="•"/>
            </a:pPr>
            <a:endParaRPr lang="en-US" sz="3200" dirty="0"/>
          </a:p>
        </p:txBody>
      </p:sp>
      <p:sp>
        <p:nvSpPr>
          <p:cNvPr id="4" name="Rectangle 1"/>
          <p:cNvSpPr>
            <a:spLocks noChangeArrowheads="1"/>
          </p:cNvSpPr>
          <p:nvPr/>
        </p:nvSpPr>
        <p:spPr bwMode="auto">
          <a:xfrm>
            <a:off x="30480" y="22216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415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Judge Continued</a:t>
            </a:r>
            <a:endParaRPr lang="en-CA" b="1" dirty="0"/>
          </a:p>
        </p:txBody>
      </p:sp>
      <p:sp>
        <p:nvSpPr>
          <p:cNvPr id="3" name="Content Placeholder 2"/>
          <p:cNvSpPr>
            <a:spLocks noGrp="1"/>
          </p:cNvSpPr>
          <p:nvPr>
            <p:ph idx="1"/>
          </p:nvPr>
        </p:nvSpPr>
        <p:spPr>
          <a:xfrm>
            <a:off x="1097280" y="1845734"/>
            <a:ext cx="10058400" cy="4439156"/>
          </a:xfrm>
        </p:spPr>
        <p:txBody>
          <a:bodyPr>
            <a:normAutofit/>
          </a:bodyPr>
          <a:lstStyle/>
          <a:p>
            <a:pPr>
              <a:buFont typeface="Arial" panose="020B0604020202020204" pitchFamily="34" charset="0"/>
              <a:buChar char="•"/>
            </a:pPr>
            <a:r>
              <a:rPr lang="en-CA" sz="3200" dirty="0" smtClean="0"/>
              <a:t> Consider the experience of committed Catholics like Pope John Paul II.  What can we learn from them? In regard to abortion, Pope JPII once said the following:</a:t>
            </a:r>
          </a:p>
          <a:p>
            <a:r>
              <a:rPr lang="en-CA" sz="2400" dirty="0" smtClean="0"/>
              <a:t>“Indeed</a:t>
            </a:r>
            <a:r>
              <a:rPr lang="en-CA" sz="2400" dirty="0"/>
              <a:t>, the pro- abortion culture is especially strong precisely where the Church's teaching on contraception is rejected. Certainly, from the moral point of view contraception and abortion </a:t>
            </a:r>
            <a:r>
              <a:rPr lang="en-CA" sz="2400" dirty="0" err="1"/>
              <a:t>arespecifically</a:t>
            </a:r>
            <a:r>
              <a:rPr lang="en-CA" sz="2400" dirty="0"/>
              <a:t> different evils: the former contradicts the full truth of the sexual act as the proper expression of conjugal love, while the latter destroys the life of a human being; the former is opposed to the virtue of chastity in marriage, the latter is opposed to the virtue of justice and directly violates the divine commandment "You shall not kill</a:t>
            </a:r>
            <a:r>
              <a:rPr lang="en-CA" sz="2400" dirty="0" smtClean="0"/>
              <a:t>".” – </a:t>
            </a:r>
            <a:r>
              <a:rPr lang="en-CA" sz="2400" dirty="0" err="1" smtClean="0"/>
              <a:t>Evangelium</a:t>
            </a:r>
            <a:r>
              <a:rPr lang="en-CA" sz="2400" dirty="0" smtClean="0"/>
              <a:t> Vitae, 1995</a:t>
            </a:r>
            <a:endParaRPr lang="en-CA" sz="2400" dirty="0"/>
          </a:p>
        </p:txBody>
      </p:sp>
    </p:spTree>
    <p:extLst>
      <p:ext uri="{BB962C8B-B14F-4D97-AF65-F5344CB8AC3E}">
        <p14:creationId xmlns:p14="http://schemas.microsoft.com/office/powerpoint/2010/main" val="1957882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Act</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 Now that you have informed your conscience, listen to it.  What does it tell you to do?</a:t>
            </a:r>
          </a:p>
          <a:p>
            <a:pPr>
              <a:buFont typeface="Arial" panose="020B0604020202020204" pitchFamily="34" charset="0"/>
              <a:buChar char="•"/>
            </a:pPr>
            <a:r>
              <a:rPr lang="en-US" sz="3200" dirty="0"/>
              <a:t> </a:t>
            </a:r>
            <a:r>
              <a:rPr lang="en-US" sz="3200" dirty="0" smtClean="0"/>
              <a:t>What recommendation(s) will you give Julianna?  Why?</a:t>
            </a:r>
            <a:endParaRPr lang="en-US" sz="3200" dirty="0"/>
          </a:p>
        </p:txBody>
      </p:sp>
    </p:spTree>
    <p:extLst>
      <p:ext uri="{BB962C8B-B14F-4D97-AF65-F5344CB8AC3E}">
        <p14:creationId xmlns:p14="http://schemas.microsoft.com/office/powerpoint/2010/main" val="1656926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Evaluate</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 How will your decision affect Julianna’s relationship with God?</a:t>
            </a:r>
          </a:p>
          <a:p>
            <a:pPr>
              <a:buFont typeface="Arial" panose="020B0604020202020204" pitchFamily="34" charset="0"/>
              <a:buChar char="•"/>
            </a:pPr>
            <a:r>
              <a:rPr lang="en-US" sz="3200" dirty="0"/>
              <a:t> </a:t>
            </a:r>
            <a:r>
              <a:rPr lang="en-US" sz="3200" dirty="0" smtClean="0"/>
              <a:t>How will your decision affect Julianna?</a:t>
            </a:r>
          </a:p>
          <a:p>
            <a:pPr>
              <a:buFont typeface="Arial" panose="020B0604020202020204" pitchFamily="34" charset="0"/>
              <a:buChar char="•"/>
            </a:pPr>
            <a:r>
              <a:rPr lang="en-US" sz="3200" dirty="0"/>
              <a:t> </a:t>
            </a:r>
            <a:r>
              <a:rPr lang="en-US" sz="3200" dirty="0" smtClean="0"/>
              <a:t>How will your decision affect Julianna’s relationships with others?</a:t>
            </a:r>
          </a:p>
          <a:p>
            <a:pPr>
              <a:buFont typeface="Arial" panose="020B0604020202020204" pitchFamily="34" charset="0"/>
              <a:buChar char="•"/>
            </a:pPr>
            <a:r>
              <a:rPr lang="en-US" sz="3200" dirty="0"/>
              <a:t> </a:t>
            </a:r>
            <a:r>
              <a:rPr lang="en-US" sz="3200" dirty="0" smtClean="0"/>
              <a:t>Did you listen to God, or turn away from God through your decision?</a:t>
            </a:r>
            <a:endParaRPr lang="en-US" sz="3200" dirty="0"/>
          </a:p>
        </p:txBody>
      </p:sp>
    </p:spTree>
    <p:extLst>
      <p:ext uri="{BB962C8B-B14F-4D97-AF65-F5344CB8AC3E}">
        <p14:creationId xmlns:p14="http://schemas.microsoft.com/office/powerpoint/2010/main" val="3549875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279</TotalTime>
  <Words>572</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Retrospect</vt:lpstr>
      <vt:lpstr>Using the Moral Decision Making Model</vt:lpstr>
      <vt:lpstr>What Makes a Decision Moral?</vt:lpstr>
      <vt:lpstr>Sample Moral Dilemma</vt:lpstr>
      <vt:lpstr>See</vt:lpstr>
      <vt:lpstr>Judge</vt:lpstr>
      <vt:lpstr>Judge Continued</vt:lpstr>
      <vt:lpstr>Act</vt:lpstr>
      <vt:lpstr>Evaluate</vt:lpstr>
    </vt:vector>
  </TitlesOfParts>
  <Company>LDCSB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Decision Making</dc:title>
  <dc:creator>Williams, Kelly A</dc:creator>
  <cp:lastModifiedBy>Williams, Kelly A</cp:lastModifiedBy>
  <cp:revision>14</cp:revision>
  <dcterms:created xsi:type="dcterms:W3CDTF">2015-04-28T17:18:09Z</dcterms:created>
  <dcterms:modified xsi:type="dcterms:W3CDTF">2015-04-29T18:05:32Z</dcterms:modified>
</cp:coreProperties>
</file>