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9" r:id="rId9"/>
    <p:sldId id="263" r:id="rId10"/>
    <p:sldId id="262" r:id="rId11"/>
    <p:sldId id="265" r:id="rId12"/>
    <p:sldId id="266" r:id="rId13"/>
    <p:sldId id="268" r:id="rId14"/>
    <p:sldId id="26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t1JfmFb6X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G9eMWNG2Z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cb.org/beliefs-and-teachings/what-we-believe/catholic-social-teaching/seven-themes-of-catholic-social-teaching.cfm" TargetMode="External"/><Relationship Id="rId2" Type="http://schemas.openxmlformats.org/officeDocument/2006/relationships/hyperlink" Target="http://www.twotlj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oral code">
            <a:extLst>
              <a:ext uri="{FF2B5EF4-FFF2-40B4-BE49-F238E27FC236}">
                <a16:creationId xmlns:a16="http://schemas.microsoft.com/office/drawing/2014/main" id="{C6E5F948-6F6F-433A-9867-AE240E6B30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73" b="17627"/>
          <a:stretch/>
        </p:blipFill>
        <p:spPr bwMode="auto">
          <a:xfrm>
            <a:off x="20" y="10"/>
            <a:ext cx="12191980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21C8F9-F0A7-488A-AB99-73E42B782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>
            <a:normAutofit/>
          </a:bodyPr>
          <a:lstStyle/>
          <a:p>
            <a:r>
              <a:rPr lang="en-US"/>
              <a:t>Natural Law and Social Justice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14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the poor">
            <a:extLst>
              <a:ext uri="{FF2B5EF4-FFF2-40B4-BE49-F238E27FC236}">
                <a16:creationId xmlns:a16="http://schemas.microsoft.com/office/drawing/2014/main" id="{4444BABE-AB1E-47BE-B45D-FA76B772D9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1" r="2" b="2"/>
          <a:stretch/>
        </p:blipFill>
        <p:spPr bwMode="auto">
          <a:xfrm>
            <a:off x="327547" y="305967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A82DDF-18E7-4E8C-B600-74CB7D0F7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WWYD?  Teens Harass and Humiliate the Homeless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07412-3028-4294-84D9-2B197827E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  <a:hlinkClick r:id="rId3"/>
              </a:rPr>
              <a:t>https://www.youtube.com/watch?v=mt1JfmFb6Xg</a:t>
            </a:r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98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87DBC-3BD9-47DE-967D-544EB9CE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preferential option for the poor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4824C-74C7-46EF-B345-DD291771E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800" dirty="0"/>
              <a:t>Jesus tells us that </a:t>
            </a:r>
            <a:r>
              <a:rPr lang="en-US" sz="2800" b="1" u="sng" dirty="0"/>
              <a:t>solidarity</a:t>
            </a:r>
            <a:r>
              <a:rPr lang="en-US" sz="2800" dirty="0"/>
              <a:t> with the </a:t>
            </a:r>
            <a:r>
              <a:rPr lang="en-US" sz="2800" b="1" u="sng" dirty="0"/>
              <a:t>poor</a:t>
            </a:r>
            <a:r>
              <a:rPr lang="en-US" sz="2800" dirty="0"/>
              <a:t> is solidarity with </a:t>
            </a:r>
            <a:r>
              <a:rPr lang="en-US" sz="2800" b="1" u="sng" dirty="0"/>
              <a:t>God</a:t>
            </a:r>
            <a:r>
              <a:rPr lang="en-US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“As you did it to the </a:t>
            </a:r>
            <a:r>
              <a:rPr lang="en-US" sz="2800" b="1" u="sng" dirty="0"/>
              <a:t>least</a:t>
            </a:r>
            <a:r>
              <a:rPr lang="en-US" sz="2800" dirty="0"/>
              <a:t> of these who are members of my family, you did it to </a:t>
            </a:r>
            <a:r>
              <a:rPr lang="en-US" sz="2800" b="1" u="sng" dirty="0"/>
              <a:t>me</a:t>
            </a:r>
            <a:r>
              <a:rPr lang="en-US" sz="2800" dirty="0"/>
              <a:t>” – Jesus, Matthew 25: 40.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God’s special closeness with the poor is known as the </a:t>
            </a:r>
            <a:r>
              <a:rPr lang="en-US" sz="2800" b="1" u="sng" dirty="0"/>
              <a:t>preferential</a:t>
            </a:r>
            <a:r>
              <a:rPr lang="en-US" sz="2800" dirty="0"/>
              <a:t> option for the poor.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The </a:t>
            </a:r>
            <a:r>
              <a:rPr lang="en-US" sz="2800" b="1" u="sng" dirty="0"/>
              <a:t>rich</a:t>
            </a:r>
            <a:r>
              <a:rPr lang="en-US" sz="2800" dirty="0"/>
              <a:t> do </a:t>
            </a:r>
            <a:r>
              <a:rPr lang="en-US" sz="2800" b="1" u="sng" dirty="0"/>
              <a:t>not</a:t>
            </a:r>
            <a:r>
              <a:rPr lang="en-US" sz="2800" dirty="0"/>
              <a:t> share in God’s closeness with the poor.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9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B5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mother teresa">
            <a:extLst>
              <a:ext uri="{FF2B5EF4-FFF2-40B4-BE49-F238E27FC236}">
                <a16:creationId xmlns:a16="http://schemas.microsoft.com/office/drawing/2014/main" id="{5FCA5DB4-5ECE-4A04-93B5-0718715DDD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" r="2883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1A88D-DFFE-4DA2-9661-8158078A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Mother Teresa and the poor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AC0A8-D41B-4310-8BC9-C89CE8535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  <a:hlinkClick r:id="rId3"/>
              </a:rPr>
              <a:t>https://www.youtube.com/watch?v=IG9eMWNG2Z0</a:t>
            </a:r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1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07054-87ED-40B1-9A6C-6BC0213B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respect human dignity and the poor in your community?</a:t>
            </a:r>
          </a:p>
        </p:txBody>
      </p:sp>
      <p:pic>
        <p:nvPicPr>
          <p:cNvPr id="1026" name="Picture 2" descr="Image result for question mark">
            <a:extLst>
              <a:ext uri="{FF2B5EF4-FFF2-40B4-BE49-F238E27FC236}">
                <a16:creationId xmlns:a16="http://schemas.microsoft.com/office/drawing/2014/main" id="{FF989355-DE93-42ED-B566-D3BD00F9D4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819" y="2720975"/>
            <a:ext cx="4762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928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0E430-2EEC-44F6-8A26-D2951609F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F83E7-FF0B-4B59-A93D-A5FDCB029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YOUCAT</a:t>
            </a:r>
          </a:p>
          <a:p>
            <a:r>
              <a:rPr lang="en-US" dirty="0"/>
              <a:t>“The Way of the Lord Jesus.” Retrieved from </a:t>
            </a:r>
            <a:r>
              <a:rPr lang="en-US" dirty="0">
                <a:hlinkClick r:id="rId2"/>
              </a:rPr>
              <a:t>www.twotlj.org</a:t>
            </a:r>
            <a:endParaRPr lang="en-US" dirty="0"/>
          </a:p>
          <a:p>
            <a:r>
              <a:rPr lang="en-US" dirty="0"/>
              <a:t>The United States Conference of Catholic Bishops. “Seven Themes of Catholic Social Teaching.” Retrieved from </a:t>
            </a:r>
            <a:r>
              <a:rPr lang="en-US" dirty="0">
                <a:hlinkClick r:id="rId3"/>
              </a:rPr>
              <a:t>http://www.usccb.org/beliefs-and-teachings/what-we-believe/catholic-social-teaching/seven-themes-of-catholic-social-teaching.cfm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7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C771-4CE9-4102-B651-FE5B1667A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natural Law?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E6FCF-CCA0-43DB-9980-7C7A19E21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800" dirty="0"/>
              <a:t>Natural law is a </a:t>
            </a:r>
            <a:r>
              <a:rPr lang="en-US" sz="2800" b="1" u="sng" dirty="0"/>
              <a:t>moral</a:t>
            </a:r>
            <a:r>
              <a:rPr lang="en-US" sz="2800" dirty="0"/>
              <a:t> code that God wants </a:t>
            </a:r>
            <a:r>
              <a:rPr lang="en-US" sz="2800" b="1" u="sng" dirty="0"/>
              <a:t>humans</a:t>
            </a:r>
            <a:r>
              <a:rPr lang="en-US" sz="2800" dirty="0"/>
              <a:t> to abide by.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Natural law refers to all of the “</a:t>
            </a:r>
            <a:r>
              <a:rPr lang="en-US" sz="2800" b="1" u="sng" dirty="0"/>
              <a:t>fundamental</a:t>
            </a:r>
            <a:r>
              <a:rPr lang="en-US" sz="2800" dirty="0"/>
              <a:t> rights and duties” God gave humans.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According to St. Thomas </a:t>
            </a:r>
            <a:r>
              <a:rPr lang="en-US" sz="2800" b="1" u="sng" dirty="0"/>
              <a:t>Aquinas</a:t>
            </a:r>
            <a:r>
              <a:rPr lang="en-US" sz="2800" dirty="0"/>
              <a:t>, all humans were born with the ability to </a:t>
            </a:r>
            <a:r>
              <a:rPr lang="en-US" sz="2800" b="1" u="sng" dirty="0"/>
              <a:t>understand</a:t>
            </a:r>
            <a:r>
              <a:rPr lang="en-US" sz="2800" dirty="0"/>
              <a:t> the “primary principles of natural law.”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St. Paul taught that the principles of natural law were written in our </a:t>
            </a:r>
            <a:r>
              <a:rPr lang="en-US" sz="2800" b="1" u="sng" dirty="0"/>
              <a:t>hearts and minds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pic>
        <p:nvPicPr>
          <p:cNvPr id="4" name="Picture 8" descr="Image result for heart cartoon">
            <a:extLst>
              <a:ext uri="{FF2B5EF4-FFF2-40B4-BE49-F238E27FC236}">
                <a16:creationId xmlns:a16="http://schemas.microsoft.com/office/drawing/2014/main" id="{29601C5E-437D-491C-9928-BE150737A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796" y="89807"/>
            <a:ext cx="1801586" cy="180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33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bible cartoon">
            <a:extLst>
              <a:ext uri="{FF2B5EF4-FFF2-40B4-BE49-F238E27FC236}">
                <a16:creationId xmlns:a16="http://schemas.microsoft.com/office/drawing/2014/main" id="{BF5DE1E0-3D6C-4DA5-AB41-8BD8CCEB9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2" y="2600326"/>
            <a:ext cx="4526278" cy="339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4FAFB1-7F28-4D3A-991D-73E548D8C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Hebrews 10: 16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D1AF3-F469-4AB0-9F4A-429250C4B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754880" cy="4023360"/>
          </a:xfrm>
        </p:spPr>
        <p:txBody>
          <a:bodyPr>
            <a:normAutofit/>
          </a:bodyPr>
          <a:lstStyle/>
          <a:p>
            <a:r>
              <a:rPr lang="en-US" sz="4000" dirty="0"/>
              <a:t>"This is the covenant I will make with them after that time, says the Lord. I will put my laws in their hearts, and I will write them on their minds."</a:t>
            </a:r>
          </a:p>
        </p:txBody>
      </p:sp>
    </p:spTree>
    <p:extLst>
      <p:ext uri="{BB962C8B-B14F-4D97-AF65-F5344CB8AC3E}">
        <p14:creationId xmlns:p14="http://schemas.microsoft.com/office/powerpoint/2010/main" val="415184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C590-811D-4C1A-A28C-3209DC2B1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respect natural law?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E94E-C9A4-481F-BE04-AC00A3D8A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800" dirty="0"/>
              <a:t>We can </a:t>
            </a:r>
            <a:r>
              <a:rPr lang="en-US" sz="2800" b="1" u="sng" dirty="0"/>
              <a:t>understand</a:t>
            </a:r>
            <a:r>
              <a:rPr lang="en-US" sz="2800" dirty="0"/>
              <a:t> God’s expectations for us through listening to our </a:t>
            </a:r>
            <a:r>
              <a:rPr lang="en-US" sz="2800" b="1" u="sng" dirty="0"/>
              <a:t>conscience</a:t>
            </a:r>
            <a:r>
              <a:rPr lang="en-US" sz="2800" dirty="0"/>
              <a:t> (God’s voice within us).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For example, when trying to foster </a:t>
            </a:r>
            <a:r>
              <a:rPr lang="en-US" sz="2800" b="1" u="sng" dirty="0"/>
              <a:t>healthy</a:t>
            </a:r>
            <a:r>
              <a:rPr lang="en-US" sz="2800" dirty="0"/>
              <a:t> and </a:t>
            </a:r>
            <a:r>
              <a:rPr lang="en-US" sz="2800" b="1" u="sng" dirty="0"/>
              <a:t>loving</a:t>
            </a:r>
            <a:r>
              <a:rPr lang="en-US" sz="2800" dirty="0"/>
              <a:t> relationships, we can look no further than our conscience for guidance.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We are all </a:t>
            </a:r>
            <a:r>
              <a:rPr lang="en-US" sz="2800" b="1" u="sng" dirty="0"/>
              <a:t>rational</a:t>
            </a:r>
            <a:r>
              <a:rPr lang="en-US" sz="2800" dirty="0"/>
              <a:t> beings.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We can use our ability to </a:t>
            </a:r>
            <a:r>
              <a:rPr lang="en-US" sz="2800" b="1" u="sng" dirty="0"/>
              <a:t>reason</a:t>
            </a:r>
            <a:r>
              <a:rPr lang="en-US" sz="2800" dirty="0"/>
              <a:t> to comprehend God’s goals for 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8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CCF5B-61AA-4F26-8D85-52421D88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law and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37C65-A2DA-4512-82D4-8CD7563BF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Justice is an important </a:t>
            </a:r>
            <a:r>
              <a:rPr lang="en-US" sz="2800" b="1" u="sng" dirty="0"/>
              <a:t>virtue</a:t>
            </a:r>
            <a:r>
              <a:rPr lang="en-US" sz="2800" dirty="0"/>
              <a:t> (good habit) that works hand in hand with </a:t>
            </a:r>
            <a:r>
              <a:rPr lang="en-US" sz="2800" b="1" u="sng" dirty="0"/>
              <a:t>natural</a:t>
            </a:r>
            <a:r>
              <a:rPr lang="en-US" sz="2800" dirty="0"/>
              <a:t> law.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Justice involves striving to ensure the </a:t>
            </a:r>
            <a:r>
              <a:rPr lang="en-US" sz="2800" b="1" u="sng" dirty="0"/>
              <a:t>well-being</a:t>
            </a:r>
            <a:r>
              <a:rPr lang="en-US" sz="2800" dirty="0"/>
              <a:t> of </a:t>
            </a:r>
            <a:r>
              <a:rPr lang="en-US" sz="2800" b="1" u="sng" dirty="0"/>
              <a:t>others</a:t>
            </a:r>
            <a:r>
              <a:rPr lang="en-US" sz="2800" dirty="0"/>
              <a:t> as well as </a:t>
            </a:r>
            <a:r>
              <a:rPr lang="en-US" sz="2800" b="1" u="sng" dirty="0"/>
              <a:t>ourselves</a:t>
            </a:r>
            <a:r>
              <a:rPr lang="en-US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When we work towards justice, we are </a:t>
            </a:r>
            <a:r>
              <a:rPr lang="en-US" sz="2800" b="1" u="sng" dirty="0"/>
              <a:t>respecting</a:t>
            </a:r>
            <a:r>
              <a:rPr lang="en-US" sz="2800" dirty="0"/>
              <a:t> the natural law that God established.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Although we have knowledge of God’s laws, we need to </a:t>
            </a:r>
            <a:r>
              <a:rPr lang="en-US" sz="2800" b="1" u="sng" dirty="0"/>
              <a:t>nurture</a:t>
            </a:r>
            <a:r>
              <a:rPr lang="en-US" sz="2800" dirty="0"/>
              <a:t> our ability to </a:t>
            </a:r>
            <a:r>
              <a:rPr lang="en-US" sz="2800" b="1" u="sng" dirty="0"/>
              <a:t>identify</a:t>
            </a:r>
            <a:r>
              <a:rPr lang="en-US" sz="2800" dirty="0"/>
              <a:t> and </a:t>
            </a:r>
            <a:r>
              <a:rPr lang="en-US" sz="2800" b="1" u="sng" dirty="0"/>
              <a:t>seek</a:t>
            </a:r>
            <a:r>
              <a:rPr lang="en-US" sz="2800" dirty="0"/>
              <a:t> justice. </a:t>
            </a:r>
          </a:p>
        </p:txBody>
      </p:sp>
    </p:spTree>
    <p:extLst>
      <p:ext uri="{BB962C8B-B14F-4D97-AF65-F5344CB8AC3E}">
        <p14:creationId xmlns:p14="http://schemas.microsoft.com/office/powerpoint/2010/main" val="41437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D050-BC90-4272-A69E-44F43B4E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catholic social teachings?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C64A1-E3DC-47A1-B5F1-DEE5CF01B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dirty="0"/>
              <a:t> </a:t>
            </a:r>
            <a:r>
              <a:rPr lang="en-US" sz="2800" dirty="0"/>
              <a:t>The Catholic social teachings are a “rich treasure of </a:t>
            </a:r>
            <a:r>
              <a:rPr lang="en-US" sz="2800" b="1" u="sng" dirty="0"/>
              <a:t>wisdom</a:t>
            </a:r>
            <a:r>
              <a:rPr lang="en-US" sz="2800" dirty="0"/>
              <a:t> about building a </a:t>
            </a:r>
            <a:r>
              <a:rPr lang="en-US" sz="2800" b="1" u="sng" dirty="0"/>
              <a:t>just</a:t>
            </a:r>
            <a:r>
              <a:rPr lang="en-US" sz="2800" dirty="0"/>
              <a:t> society and living lives of holiness amidst the </a:t>
            </a:r>
            <a:r>
              <a:rPr lang="en-US" sz="2800" b="1" u="sng" dirty="0"/>
              <a:t>challenges</a:t>
            </a:r>
            <a:r>
              <a:rPr lang="en-US" sz="2800" dirty="0"/>
              <a:t> of modern society.”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The Catholic Church recognizes </a:t>
            </a:r>
            <a:r>
              <a:rPr lang="en-US" sz="2800" b="1" u="sng" dirty="0"/>
              <a:t>seven</a:t>
            </a:r>
            <a:r>
              <a:rPr lang="en-US" sz="2800" dirty="0"/>
              <a:t> social teachings.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We are all called to work towards </a:t>
            </a:r>
            <a:r>
              <a:rPr lang="en-US" sz="2800" b="1" u="sng" dirty="0"/>
              <a:t>respecting</a:t>
            </a:r>
            <a:r>
              <a:rPr lang="en-US" sz="2800" dirty="0"/>
              <a:t> and </a:t>
            </a:r>
            <a:r>
              <a:rPr lang="en-US" sz="2800" b="1" u="sng" dirty="0"/>
              <a:t>implementing</a:t>
            </a:r>
            <a:r>
              <a:rPr lang="en-US" sz="2800" dirty="0"/>
              <a:t> these teachings in our </a:t>
            </a:r>
            <a:r>
              <a:rPr lang="en-US" sz="2800" b="1" u="sng" dirty="0"/>
              <a:t>society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555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9972-5464-4E71-832E-CF0100C4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7 Social teachings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2A0FA-F8A8-44C0-9B0E-D261F3004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Human dignity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Stewardship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Preferential option for the poor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Common good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Dignity of work and the rights of workers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Right and responsibilities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Call to family, community, and participation</a:t>
            </a:r>
          </a:p>
        </p:txBody>
      </p:sp>
    </p:spTree>
    <p:extLst>
      <p:ext uri="{BB962C8B-B14F-4D97-AF65-F5344CB8AC3E}">
        <p14:creationId xmlns:p14="http://schemas.microsoft.com/office/powerpoint/2010/main" val="329386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CD09-3EF7-4CFE-B4AE-0E9EE8F8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21589-F4BB-4499-9CD7-7D0DF2688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800" dirty="0"/>
              <a:t> As we conclude our “Called to Love” unit, we will examine human dignity and the </a:t>
            </a:r>
            <a:r>
              <a:rPr lang="en-US" sz="2800"/>
              <a:t>preferential option </a:t>
            </a:r>
            <a:r>
              <a:rPr lang="en-US" sz="2800" dirty="0"/>
              <a:t>for the poor in greater depth.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These two principles, in particular, can really help us show love to God and our neighbour.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C95C9-2B0F-4711-AF66-C687B1CF8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dignity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39251-CABE-470A-87D1-4E66082B0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800" dirty="0"/>
              <a:t>The Church also calls us to remember the principle of human </a:t>
            </a:r>
            <a:r>
              <a:rPr lang="en-US" sz="2800" b="1" u="sng" dirty="0"/>
              <a:t>dignity</a:t>
            </a:r>
            <a:r>
              <a:rPr lang="en-US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The Church teaches that </a:t>
            </a:r>
            <a:r>
              <a:rPr lang="en-US" sz="2800" b="1" u="sng" dirty="0"/>
              <a:t>every</a:t>
            </a:r>
            <a:r>
              <a:rPr lang="en-US" sz="2800" dirty="0"/>
              <a:t> life has dignity from the moment of </a:t>
            </a:r>
            <a:r>
              <a:rPr lang="en-US" sz="2800" b="1" u="sng" dirty="0"/>
              <a:t>conception</a:t>
            </a:r>
            <a:r>
              <a:rPr lang="en-US" sz="2800" dirty="0"/>
              <a:t> until death.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Every life is </a:t>
            </a:r>
            <a:r>
              <a:rPr lang="en-US" sz="2800" b="1" u="sng" dirty="0"/>
              <a:t>valuable</a:t>
            </a:r>
            <a:r>
              <a:rPr lang="en-US" sz="2800" dirty="0"/>
              <a:t> and should be respected at </a:t>
            </a:r>
            <a:r>
              <a:rPr lang="en-US" sz="2800" b="1" u="sng" dirty="0"/>
              <a:t>all</a:t>
            </a:r>
            <a:r>
              <a:rPr lang="en-US" sz="2800" dirty="0"/>
              <a:t> times.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We are called to make an extra effort to respect the dignity of the poor.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26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</TotalTime>
  <Words>619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</vt:lpstr>
      <vt:lpstr>Natural Law and Social Justice</vt:lpstr>
      <vt:lpstr>What is natural Law?</vt:lpstr>
      <vt:lpstr>Hebrews 10: 16 </vt:lpstr>
      <vt:lpstr>How do we respect natural law?</vt:lpstr>
      <vt:lpstr>Natural law and justice</vt:lpstr>
      <vt:lpstr>What are the catholic social teachings?</vt:lpstr>
      <vt:lpstr>The 7 Social teachings of the church</vt:lpstr>
      <vt:lpstr>Our focus</vt:lpstr>
      <vt:lpstr>Human dignity</vt:lpstr>
      <vt:lpstr>WWYD?  Teens Harass and Humiliate the Homeless</vt:lpstr>
      <vt:lpstr>The preferential option for the poor</vt:lpstr>
      <vt:lpstr>Mother Teresa and the poor</vt:lpstr>
      <vt:lpstr>How can you respect human dignity and the poor in your community?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35</cp:revision>
  <dcterms:created xsi:type="dcterms:W3CDTF">2018-04-26T13:47:49Z</dcterms:created>
  <dcterms:modified xsi:type="dcterms:W3CDTF">2018-04-26T15:42:36Z</dcterms:modified>
</cp:coreProperties>
</file>