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gospel.blogspot.ca/2004/08/what-is-social-sin.html" TargetMode="External"/><Relationship Id="rId2" Type="http://schemas.openxmlformats.org/officeDocument/2006/relationships/hyperlink" Target="http://www.divinemercyinc.com/Beliefs1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aresaltandlight.org/learn-together/understanding-social-s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Understanding Sin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97B6-A12B-45D4-9048-2E331F8B2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426" y="4857644"/>
            <a:ext cx="1515533" cy="15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8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Sin?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140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Sin is a decision we make that goes </a:t>
            </a:r>
            <a:r>
              <a:rPr lang="en-US" sz="3200" b="1" u="sng" dirty="0"/>
              <a:t>against</a:t>
            </a:r>
            <a:r>
              <a:rPr lang="en-US" sz="3200" dirty="0"/>
              <a:t> the truth that is </a:t>
            </a:r>
            <a:r>
              <a:rPr lang="en-US" sz="3200" b="1" u="sng" dirty="0"/>
              <a:t>God</a:t>
            </a:r>
            <a:r>
              <a:rPr lang="en-US" sz="3200" dirty="0"/>
              <a:t>.</a:t>
            </a:r>
          </a:p>
          <a:p>
            <a:r>
              <a:rPr lang="en-US" sz="3200" dirty="0"/>
              <a:t>It is a deliberate refusal or failure to pay attention to the rules and guidelines set by the Ten </a:t>
            </a:r>
            <a:r>
              <a:rPr lang="en-US" sz="3200" b="1" u="sng" dirty="0"/>
              <a:t>Commandments</a:t>
            </a:r>
            <a:r>
              <a:rPr lang="en-US" sz="3200" dirty="0"/>
              <a:t> and by the </a:t>
            </a:r>
            <a:r>
              <a:rPr lang="en-US" sz="3200" b="1" u="sng" dirty="0"/>
              <a:t>Church.</a:t>
            </a:r>
          </a:p>
          <a:p>
            <a:r>
              <a:rPr lang="en-US" sz="3200" dirty="0"/>
              <a:t>Sin is deciding to be less </a:t>
            </a:r>
            <a:r>
              <a:rPr lang="en-US" sz="3200" b="1" u="sng" dirty="0"/>
              <a:t>loving</a:t>
            </a:r>
            <a:r>
              <a:rPr lang="en-US" sz="3200" dirty="0"/>
              <a:t> than we could be.</a:t>
            </a:r>
          </a:p>
          <a:p>
            <a:r>
              <a:rPr lang="en-US" sz="3200" dirty="0"/>
              <a:t>It is abusing the </a:t>
            </a:r>
            <a:r>
              <a:rPr lang="en-US" sz="3200" b="1" u="sng" dirty="0"/>
              <a:t>freedom</a:t>
            </a:r>
            <a:r>
              <a:rPr lang="en-US" sz="3200" dirty="0"/>
              <a:t> God has given 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784" y="809424"/>
            <a:ext cx="1131786" cy="14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know we have sinned?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Does it go </a:t>
            </a:r>
            <a:r>
              <a:rPr lang="en-US" sz="3200" b="1" u="sng" dirty="0"/>
              <a:t>against</a:t>
            </a:r>
            <a:r>
              <a:rPr lang="en-US" sz="3200" dirty="0"/>
              <a:t> God’s commandments or the teachings of </a:t>
            </a:r>
            <a:r>
              <a:rPr lang="en-US" sz="3200" b="1" u="sng" dirty="0"/>
              <a:t>Christ</a:t>
            </a:r>
            <a:r>
              <a:rPr lang="en-US" sz="3200" dirty="0"/>
              <a:t>?</a:t>
            </a:r>
          </a:p>
          <a:p>
            <a:r>
              <a:rPr lang="en-US" sz="3200" dirty="0"/>
              <a:t>Does it </a:t>
            </a:r>
            <a:r>
              <a:rPr lang="en-US" sz="3200" b="1" u="sng" dirty="0"/>
              <a:t>weaken</a:t>
            </a:r>
            <a:r>
              <a:rPr lang="en-US" sz="3200" dirty="0"/>
              <a:t> my </a:t>
            </a:r>
            <a:r>
              <a:rPr lang="en-US" sz="3200" b="1" u="sng" dirty="0"/>
              <a:t>love</a:t>
            </a:r>
            <a:r>
              <a:rPr lang="en-US" sz="3200" dirty="0"/>
              <a:t> for God, my </a:t>
            </a:r>
            <a:r>
              <a:rPr lang="en-US" sz="3200" b="1" u="sng" dirty="0"/>
              <a:t>relationship</a:t>
            </a:r>
            <a:r>
              <a:rPr lang="en-US" sz="3200" dirty="0"/>
              <a:t> with other people, or my growth as a </a:t>
            </a:r>
            <a:r>
              <a:rPr lang="en-US" sz="3200" b="1" u="sng" dirty="0"/>
              <a:t>human</a:t>
            </a:r>
            <a:r>
              <a:rPr lang="en-US" sz="3200" dirty="0"/>
              <a:t> person?</a:t>
            </a:r>
          </a:p>
          <a:p>
            <a:r>
              <a:rPr lang="en-US" sz="3200" dirty="0"/>
              <a:t>Did I </a:t>
            </a:r>
            <a:r>
              <a:rPr lang="en-US" sz="3200" b="1" u="sng" dirty="0"/>
              <a:t>know</a:t>
            </a:r>
            <a:r>
              <a:rPr lang="en-US" sz="3200" dirty="0"/>
              <a:t> that what I was doing was wrong?</a:t>
            </a:r>
          </a:p>
          <a:p>
            <a:r>
              <a:rPr lang="en-US" sz="3200" dirty="0"/>
              <a:t>Was I </a:t>
            </a:r>
            <a:r>
              <a:rPr lang="en-US" sz="3200" b="1" u="sng" dirty="0"/>
              <a:t>aware</a:t>
            </a:r>
            <a:r>
              <a:rPr lang="en-US" sz="3200" dirty="0"/>
              <a:t> of what I was doing at the time?</a:t>
            </a:r>
          </a:p>
        </p:txBody>
      </p:sp>
    </p:spTree>
    <p:extLst>
      <p:ext uri="{BB962C8B-B14F-4D97-AF65-F5344CB8AC3E}">
        <p14:creationId xmlns:p14="http://schemas.microsoft.com/office/powerpoint/2010/main" val="277731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Venial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One commits a venial sin when he or she does not observe the </a:t>
            </a:r>
            <a:r>
              <a:rPr lang="en-US" sz="3200" b="1" u="sng" dirty="0"/>
              <a:t>standard</a:t>
            </a:r>
            <a:r>
              <a:rPr lang="en-US" sz="3200" dirty="0"/>
              <a:t> of the </a:t>
            </a:r>
            <a:r>
              <a:rPr lang="en-US" sz="3200" b="1" u="sng" dirty="0"/>
              <a:t>moral</a:t>
            </a:r>
            <a:r>
              <a:rPr lang="en-US" sz="3200" dirty="0"/>
              <a:t> law, but without full </a:t>
            </a:r>
            <a:r>
              <a:rPr lang="en-US" sz="3200" b="1" u="sng" dirty="0"/>
              <a:t>knowledge</a:t>
            </a:r>
            <a:r>
              <a:rPr lang="en-US" sz="3200" dirty="0"/>
              <a:t> or without complete </a:t>
            </a:r>
            <a:r>
              <a:rPr lang="en-US" sz="3200" b="1" u="sng" dirty="0"/>
              <a:t>consent.</a:t>
            </a:r>
          </a:p>
          <a:p>
            <a:r>
              <a:rPr lang="en-US" sz="3200" dirty="0"/>
              <a:t>A venial sin </a:t>
            </a:r>
            <a:r>
              <a:rPr lang="en-US" sz="3200" b="1" u="sng" dirty="0"/>
              <a:t>strains</a:t>
            </a:r>
            <a:r>
              <a:rPr lang="en-US" sz="3200" dirty="0"/>
              <a:t> one’s relationship with </a:t>
            </a:r>
            <a:r>
              <a:rPr lang="en-US" sz="3200" b="1" u="sng" dirty="0"/>
              <a:t>God</a:t>
            </a:r>
            <a:r>
              <a:rPr lang="en-US" sz="3200" dirty="0"/>
              <a:t>.</a:t>
            </a:r>
          </a:p>
          <a:p>
            <a:r>
              <a:rPr lang="en-US" sz="3200" dirty="0"/>
              <a:t>Example: Using the Lord’s name in anger (without thinking or habitually).</a:t>
            </a:r>
          </a:p>
        </p:txBody>
      </p:sp>
    </p:spTree>
    <p:extLst>
      <p:ext uri="{BB962C8B-B14F-4D97-AF65-F5344CB8AC3E}">
        <p14:creationId xmlns:p14="http://schemas.microsoft.com/office/powerpoint/2010/main" val="121861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Mortal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3236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 mortal sin is one that puts your </a:t>
            </a:r>
            <a:r>
              <a:rPr lang="en-US" sz="3200" b="1" u="sng" dirty="0"/>
              <a:t>soul</a:t>
            </a:r>
            <a:r>
              <a:rPr lang="en-US" sz="3200" dirty="0"/>
              <a:t> in jeopardy.</a:t>
            </a:r>
          </a:p>
          <a:p>
            <a:r>
              <a:rPr lang="en-US" sz="3200" dirty="0"/>
              <a:t>It </a:t>
            </a:r>
            <a:r>
              <a:rPr lang="en-US" sz="3200" b="1" u="sng" dirty="0"/>
              <a:t>breaks</a:t>
            </a:r>
            <a:r>
              <a:rPr lang="en-US" sz="3200" dirty="0"/>
              <a:t> one’s relationship with God.</a:t>
            </a:r>
          </a:p>
          <a:p>
            <a:r>
              <a:rPr lang="en-US" sz="3200" dirty="0"/>
              <a:t>Example: first-degree murder.</a:t>
            </a:r>
          </a:p>
          <a:p>
            <a:r>
              <a:rPr lang="en-US" sz="3200" dirty="0"/>
              <a:t>For a sin to be mortal, 3 conditions must be met: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b="1" u="sng" dirty="0"/>
              <a:t>It must be a grave matter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/>
              <a:t> It must be committed with full knowledge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/>
              <a:t> It must be committed with deliberate consent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501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6FE3-5484-4E5A-A229-C90D8C6F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Personal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6C96-E49F-4194-8B8D-40C13D24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Personal sin is a form of individual sin that is committed by someone who “</a:t>
            </a:r>
            <a:r>
              <a:rPr lang="en-US" sz="3200" b="1" u="sng" dirty="0"/>
              <a:t>knowingly</a:t>
            </a:r>
            <a:r>
              <a:rPr lang="en-US" sz="3200" dirty="0"/>
              <a:t> and </a:t>
            </a:r>
            <a:r>
              <a:rPr lang="en-US" sz="3200" b="1" u="sng" dirty="0"/>
              <a:t>deliberately</a:t>
            </a:r>
            <a:r>
              <a:rPr lang="en-US" sz="3200" dirty="0"/>
              <a:t> violates the moral law.”</a:t>
            </a:r>
          </a:p>
          <a:p>
            <a:r>
              <a:rPr lang="en-US" sz="3200" dirty="0"/>
              <a:t>It involves </a:t>
            </a:r>
            <a:r>
              <a:rPr lang="en-US" sz="3200" b="1" u="sng" dirty="0"/>
              <a:t>turning</a:t>
            </a:r>
            <a:r>
              <a:rPr lang="en-US" sz="3200" dirty="0"/>
              <a:t> away from God’s love and will.</a:t>
            </a:r>
          </a:p>
          <a:p>
            <a:r>
              <a:rPr lang="en-US" sz="3200" dirty="0"/>
              <a:t>Personal sin can fall into the category of </a:t>
            </a:r>
            <a:r>
              <a:rPr lang="en-US" sz="3200" b="1" u="sng" dirty="0"/>
              <a:t>mortal</a:t>
            </a:r>
            <a:r>
              <a:rPr lang="en-US" sz="3200" dirty="0"/>
              <a:t> sin.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21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2B31-1D0D-47EB-8BFD-0C93ACA1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b="1" dirty="0"/>
              <a:t>Social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E35F-5DC0-4943-A7CF-5B744AC3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Social sin is the “sum of countless </a:t>
            </a:r>
            <a:r>
              <a:rPr lang="en-US" sz="2600" b="1" u="sng" dirty="0"/>
              <a:t>selfish</a:t>
            </a:r>
            <a:r>
              <a:rPr lang="en-US" sz="2600" dirty="0"/>
              <a:t> actions and omissions.”</a:t>
            </a:r>
          </a:p>
          <a:p>
            <a:r>
              <a:rPr lang="en-US" sz="2600" dirty="0"/>
              <a:t>It can be understood as “collective </a:t>
            </a:r>
            <a:r>
              <a:rPr lang="en-US" sz="2600" b="1" u="sng" dirty="0"/>
              <a:t>blindness</a:t>
            </a:r>
            <a:r>
              <a:rPr lang="en-US" sz="2600" dirty="0"/>
              <a:t>.”</a:t>
            </a:r>
          </a:p>
          <a:p>
            <a:r>
              <a:rPr lang="en-US" sz="2600" dirty="0"/>
              <a:t>It “resides within a group or a community of </a:t>
            </a:r>
            <a:r>
              <a:rPr lang="en-US" sz="2600" b="1" u="sng" dirty="0"/>
              <a:t>people</a:t>
            </a:r>
            <a:r>
              <a:rPr lang="en-US" sz="2600" dirty="0"/>
              <a:t>. It exists within any </a:t>
            </a:r>
            <a:r>
              <a:rPr lang="en-US" sz="2600" b="1" u="sng" dirty="0"/>
              <a:t>structure</a:t>
            </a:r>
            <a:r>
              <a:rPr lang="en-US" sz="2600" dirty="0"/>
              <a:t> in society that </a:t>
            </a:r>
            <a:r>
              <a:rPr lang="en-US" sz="2600" b="1" u="sng" dirty="0"/>
              <a:t>oppresses</a:t>
            </a:r>
            <a:r>
              <a:rPr lang="en-US" sz="2600" dirty="0"/>
              <a:t> human beings, </a:t>
            </a:r>
            <a:r>
              <a:rPr lang="en-US" sz="2600" b="1" u="sng" dirty="0"/>
              <a:t>violates</a:t>
            </a:r>
            <a:r>
              <a:rPr lang="en-US" sz="2600" dirty="0"/>
              <a:t> human dignity, </a:t>
            </a:r>
            <a:r>
              <a:rPr lang="en-US" sz="2600" b="1" u="sng" dirty="0"/>
              <a:t>stifles</a:t>
            </a:r>
            <a:r>
              <a:rPr lang="en-US" sz="2600" dirty="0"/>
              <a:t> freedom and/or imposes great </a:t>
            </a:r>
            <a:r>
              <a:rPr lang="en-US" sz="2600" b="1" u="sng" dirty="0"/>
              <a:t>inequity</a:t>
            </a:r>
            <a:r>
              <a:rPr lang="en-US" sz="2600" dirty="0"/>
              <a:t>.”</a:t>
            </a:r>
          </a:p>
          <a:p>
            <a:r>
              <a:rPr lang="en-US" sz="2600" dirty="0"/>
              <a:t>Example: Racist attitudes that prevent us from respecting the dignity of everyone or policies that keep people living in poverty.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06C1D-4F25-4808-A5B1-DD8B94C1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73" y="759820"/>
            <a:ext cx="2967036" cy="15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9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the effects of sin?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</a:t>
            </a:r>
            <a:r>
              <a:rPr lang="en-US" sz="3200" b="1" u="sng" dirty="0"/>
              <a:t>weakens</a:t>
            </a:r>
            <a:r>
              <a:rPr lang="en-US" sz="3200" dirty="0"/>
              <a:t> our love for God, for others, and for our ourselves.</a:t>
            </a:r>
          </a:p>
          <a:p>
            <a:r>
              <a:rPr lang="en-US" sz="3200" dirty="0"/>
              <a:t>It </a:t>
            </a:r>
            <a:r>
              <a:rPr lang="en-US" sz="3200" b="1" u="sng" dirty="0"/>
              <a:t>damages</a:t>
            </a:r>
            <a:r>
              <a:rPr lang="en-US" sz="3200" dirty="0"/>
              <a:t> our relationship with God, others, and ourselves.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 descr="Image result for sin">
            <a:extLst>
              <a:ext uri="{FF2B5EF4-FFF2-40B4-BE49-F238E27FC236}">
                <a16:creationId xmlns:a16="http://schemas.microsoft.com/office/drawing/2014/main" id="{2694C962-DC0A-43B3-91DA-183B731B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07" y="4535509"/>
            <a:ext cx="3274986" cy="16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3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A316-3583-4A19-B994-F0A3BCB7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AAA6-E8E8-4169-AE70-FC03C1E5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Canadian Conference of Catholic Bishops. </a:t>
            </a:r>
            <a:r>
              <a:rPr lang="en-US" i="1" dirty="0"/>
              <a:t>Be With Me</a:t>
            </a:r>
            <a:r>
              <a:rPr lang="en-US" dirty="0"/>
              <a:t>. Ottawa.</a:t>
            </a:r>
          </a:p>
          <a:p>
            <a:r>
              <a:rPr lang="en-US" dirty="0"/>
              <a:t>Divine Mercy. “Sin: Original and Personal.” Retrieved from </a:t>
            </a:r>
            <a:r>
              <a:rPr lang="en-US" dirty="0">
                <a:hlinkClick r:id="rId2"/>
              </a:rPr>
              <a:t>http://www.divinemercyinc.com/Beliefs10.htm</a:t>
            </a:r>
            <a:endParaRPr lang="en-US" dirty="0"/>
          </a:p>
          <a:p>
            <a:r>
              <a:rPr lang="en-US" dirty="0"/>
              <a:t>Social Gospel Blog spot. (2004). “What is Social Sin?” Retrieved from </a:t>
            </a:r>
            <a:r>
              <a:rPr lang="en-US" dirty="0">
                <a:hlinkClick r:id="rId3"/>
              </a:rPr>
              <a:t>http://socialgospel.blogspot.ca/2004/08/what-is-social-sin.html</a:t>
            </a:r>
            <a:endParaRPr lang="en-US" dirty="0"/>
          </a:p>
          <a:p>
            <a:r>
              <a:rPr lang="en-US" dirty="0"/>
              <a:t>United States Conference of Catholic Bishops. (2018). “Social Sin.” Retrieved from </a:t>
            </a:r>
            <a:r>
              <a:rPr lang="en-US" dirty="0">
                <a:hlinkClick r:id="rId4"/>
              </a:rPr>
              <a:t>https://www.wearesaltandlight.org/learn-together/understanding-social-sin/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2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507</TotalTime>
  <Words>426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</vt:lpstr>
      <vt:lpstr>Understanding Sin</vt:lpstr>
      <vt:lpstr>What is Sin?</vt:lpstr>
      <vt:lpstr>How do we know we have sinned?</vt:lpstr>
      <vt:lpstr>Venial Sin</vt:lpstr>
      <vt:lpstr>Mortal Sin</vt:lpstr>
      <vt:lpstr>Personal Sin</vt:lpstr>
      <vt:lpstr>Social Sin</vt:lpstr>
      <vt:lpstr>What are the effects of sin?</vt:lpstr>
      <vt:lpstr>Sources</vt:lpstr>
    </vt:vector>
  </TitlesOfParts>
  <Company>LDCSB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Williams, Kelly A</cp:lastModifiedBy>
  <cp:revision>55</cp:revision>
  <dcterms:created xsi:type="dcterms:W3CDTF">2015-05-01T13:06:47Z</dcterms:created>
  <dcterms:modified xsi:type="dcterms:W3CDTF">2018-04-09T14:31:40Z</dcterms:modified>
</cp:coreProperties>
</file>