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8" r:id="rId3"/>
    <p:sldId id="262" r:id="rId4"/>
    <p:sldId id="264" r:id="rId5"/>
    <p:sldId id="259" r:id="rId6"/>
    <p:sldId id="260" r:id="rId7"/>
    <p:sldId id="261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9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2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0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34E6425-0181-43F2-84FC-787E803FD2F8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6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3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4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88DA-6841-4BEE-98C1-D2F5984AF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Friendship &amp; Culture</a:t>
            </a:r>
          </a:p>
        </p:txBody>
      </p:sp>
    </p:spTree>
    <p:extLst>
      <p:ext uri="{BB962C8B-B14F-4D97-AF65-F5344CB8AC3E}">
        <p14:creationId xmlns:p14="http://schemas.microsoft.com/office/powerpoint/2010/main" val="140803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1490-C6E4-4E3B-AF0C-354D4E1C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7441-8EF7-4E04-BBCD-64DD1D49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Christ and Culture.</a:t>
            </a:r>
          </a:p>
        </p:txBody>
      </p:sp>
    </p:spTree>
    <p:extLst>
      <p:ext uri="{BB962C8B-B14F-4D97-AF65-F5344CB8AC3E}">
        <p14:creationId xmlns:p14="http://schemas.microsoft.com/office/powerpoint/2010/main" val="278700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CF23-7F25-48DE-A917-B6A0B2DD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F60D-7340-425C-9DCA-A71C6A07C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Friendship is something that most people </a:t>
            </a:r>
            <a:r>
              <a:rPr lang="en-US" sz="2800" b="1" u="sng" dirty="0"/>
              <a:t>cherish</a:t>
            </a:r>
            <a:r>
              <a:rPr lang="en-US" sz="2800" dirty="0"/>
              <a:t> and seek out in life.</a:t>
            </a:r>
          </a:p>
          <a:p>
            <a:r>
              <a:rPr lang="en-US" sz="2800" dirty="0"/>
              <a:t> Friends are extra special because we </a:t>
            </a:r>
            <a:r>
              <a:rPr lang="en-US" sz="2800" b="1" u="sng" dirty="0"/>
              <a:t>choose</a:t>
            </a:r>
            <a:r>
              <a:rPr lang="en-US" sz="2800" dirty="0"/>
              <a:t> them.</a:t>
            </a:r>
          </a:p>
          <a:p>
            <a:r>
              <a:rPr lang="en-US" sz="2800" dirty="0"/>
              <a:t> In our lives, we must ensure that we are building </a:t>
            </a:r>
            <a:r>
              <a:rPr lang="en-US" sz="2800" b="1" u="sng" dirty="0"/>
              <a:t>healthy</a:t>
            </a:r>
            <a:r>
              <a:rPr lang="en-US" sz="2800" dirty="0"/>
              <a:t> </a:t>
            </a:r>
            <a:r>
              <a:rPr lang="en-US" sz="2800" b="1" u="sng" dirty="0"/>
              <a:t>friendships</a:t>
            </a:r>
            <a:r>
              <a:rPr lang="en-US" sz="2800" dirty="0"/>
              <a:t> that will continue to thrive through the ups and downs in life.</a:t>
            </a:r>
          </a:p>
          <a:p>
            <a:r>
              <a:rPr lang="en-US" sz="2800" dirty="0"/>
              <a:t> In today’s lesson, we will look at how we tend to </a:t>
            </a:r>
            <a:r>
              <a:rPr lang="en-US" sz="2800" b="1" u="sng" dirty="0"/>
              <a:t>relate</a:t>
            </a:r>
            <a:r>
              <a:rPr lang="en-US" sz="2800" dirty="0"/>
              <a:t> to our friends in Canadian culture and how </a:t>
            </a:r>
            <a:r>
              <a:rPr lang="en-US" sz="2800" b="1" u="sng" dirty="0"/>
              <a:t>Jesus</a:t>
            </a:r>
            <a:r>
              <a:rPr lang="en-US" sz="2800" dirty="0"/>
              <a:t> calls us to develop our friendships.</a:t>
            </a:r>
          </a:p>
        </p:txBody>
      </p:sp>
    </p:spTree>
    <p:extLst>
      <p:ext uri="{BB962C8B-B14F-4D97-AF65-F5344CB8AC3E}">
        <p14:creationId xmlns:p14="http://schemas.microsoft.com/office/powerpoint/2010/main" val="111669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3E07-660D-4E83-8047-F8037D62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you think it is important to establish friendships?</a:t>
            </a:r>
          </a:p>
        </p:txBody>
      </p:sp>
      <p:pic>
        <p:nvPicPr>
          <p:cNvPr id="2050" name="Picture 2" descr="Image result for friendship">
            <a:extLst>
              <a:ext uri="{FF2B5EF4-FFF2-40B4-BE49-F238E27FC236}">
                <a16:creationId xmlns:a16="http://schemas.microsoft.com/office/drawing/2014/main" id="{C2022535-4089-46F5-9711-BD768319F4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2" y="2122487"/>
            <a:ext cx="69437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65FA5796-C525-451F-9A99-6D620C580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409D56C-98FC-4116-A4EA-6EA4A64F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58A83C8-33E8-4AB8-AA1F-E497091ED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01B8482-B76B-42FD-B321-E8B9B40D9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5B79817-F30E-4B12-A485-34991D7B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D913276-2F3B-497D-9626-5C9D0AF20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744B522-0DC3-4F89-9518-E44EC151B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9" name="Picture 2" descr="Image result for friends">
            <a:extLst>
              <a:ext uri="{FF2B5EF4-FFF2-40B4-BE49-F238E27FC236}">
                <a16:creationId xmlns:a16="http://schemas.microsoft.com/office/drawing/2014/main" id="{5D39E1CA-AE71-4A90-A908-2477FFC3A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6003" b="-2"/>
          <a:stretch/>
        </p:blipFill>
        <p:spPr bwMode="auto">
          <a:xfrm>
            <a:off x="920833" y="1328839"/>
            <a:ext cx="6642941" cy="41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F8FE3-9215-41FD-A956-65D750C9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What qualities do you look for in a friend?</a:t>
            </a:r>
          </a:p>
        </p:txBody>
      </p:sp>
    </p:spTree>
    <p:extLst>
      <p:ext uri="{BB962C8B-B14F-4D97-AF65-F5344CB8AC3E}">
        <p14:creationId xmlns:p14="http://schemas.microsoft.com/office/powerpoint/2010/main" val="68931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3BEA-A6B6-4E12-B09F-7088EE1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0389"/>
          </a:xfrm>
        </p:spPr>
        <p:txBody>
          <a:bodyPr/>
          <a:lstStyle/>
          <a:p>
            <a:r>
              <a:rPr lang="en-US" dirty="0"/>
              <a:t>Reciprocity and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6BD4-97A9-42F5-8603-7CE61703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6911"/>
            <a:ext cx="10058400" cy="4430110"/>
          </a:xfrm>
        </p:spPr>
        <p:txBody>
          <a:bodyPr>
            <a:normAutofit/>
          </a:bodyPr>
          <a:lstStyle/>
          <a:p>
            <a:r>
              <a:rPr lang="en-US" sz="2800" dirty="0"/>
              <a:t> Reciprocity is the </a:t>
            </a:r>
            <a:r>
              <a:rPr lang="en-US" sz="2800" b="1" u="sng" dirty="0"/>
              <a:t>expectation</a:t>
            </a:r>
            <a:r>
              <a:rPr lang="en-US" sz="2800" dirty="0"/>
              <a:t> that if I do something for someone else, this person will at some point do something in </a:t>
            </a:r>
            <a:r>
              <a:rPr lang="en-US" sz="2800" b="1" u="sng" dirty="0"/>
              <a:t>return</a:t>
            </a:r>
            <a:r>
              <a:rPr lang="en-US" sz="2800" dirty="0"/>
              <a:t> for me. </a:t>
            </a:r>
          </a:p>
          <a:p>
            <a:r>
              <a:rPr lang="en-US" sz="2800" dirty="0"/>
              <a:t> This give and take is motivated by </a:t>
            </a:r>
            <a:r>
              <a:rPr lang="en-US" sz="2800" b="1" u="sng" dirty="0"/>
              <a:t>unselfishness</a:t>
            </a:r>
            <a:r>
              <a:rPr lang="en-US" sz="2800" dirty="0"/>
              <a:t> and by </a:t>
            </a:r>
            <a:r>
              <a:rPr lang="en-US" sz="2800" b="1" u="sng" dirty="0"/>
              <a:t>self-interest</a:t>
            </a:r>
            <a:r>
              <a:rPr lang="en-US" sz="2800" dirty="0"/>
              <a:t>.</a:t>
            </a:r>
          </a:p>
          <a:p>
            <a:r>
              <a:rPr lang="en-US" sz="2800" dirty="0"/>
              <a:t> Our culture depends on reciprocity, but it has been gradually </a:t>
            </a:r>
            <a:r>
              <a:rPr lang="en-US" sz="2800" b="1" u="sng" dirty="0"/>
              <a:t>decreasing</a:t>
            </a:r>
            <a:r>
              <a:rPr lang="en-US" sz="2800" dirty="0"/>
              <a:t> because of a lack of </a:t>
            </a:r>
            <a:r>
              <a:rPr lang="en-US" sz="2800" b="1" u="sng" dirty="0"/>
              <a:t>trust</a:t>
            </a:r>
            <a:r>
              <a:rPr lang="en-US" sz="2800" dirty="0"/>
              <a:t>.</a:t>
            </a:r>
          </a:p>
          <a:p>
            <a:r>
              <a:rPr lang="en-US" sz="2800" dirty="0"/>
              <a:t> Why do you think that the level of trust in our society has declined?</a:t>
            </a:r>
          </a:p>
        </p:txBody>
      </p:sp>
    </p:spTree>
    <p:extLst>
      <p:ext uri="{BB962C8B-B14F-4D97-AF65-F5344CB8AC3E}">
        <p14:creationId xmlns:p14="http://schemas.microsoft.com/office/powerpoint/2010/main" val="27297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7139-DA44-4C30-B631-62242336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you trust your friends?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9F2D5-BA67-40AB-A83B-615C11B9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On a scale of 1 to 10, what is your level of trust toward your friends?</a:t>
            </a:r>
          </a:p>
          <a:p>
            <a:r>
              <a:rPr lang="en-US" sz="2800" dirty="0"/>
              <a:t> Why did you choose that number?</a:t>
            </a:r>
          </a:p>
        </p:txBody>
      </p:sp>
      <p:pic>
        <p:nvPicPr>
          <p:cNvPr id="3074" name="Picture 2" descr="Image result for scale 1 to 10">
            <a:extLst>
              <a:ext uri="{FF2B5EF4-FFF2-40B4-BE49-F238E27FC236}">
                <a16:creationId xmlns:a16="http://schemas.microsoft.com/office/drawing/2014/main" id="{7F3D37CF-F6AA-4E70-8F90-7C8ACEA3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259263"/>
            <a:ext cx="56578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8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9204ECB-5336-45BC-8F10-F67E1121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8" r="22974"/>
          <a:stretch/>
        </p:blipFill>
        <p:spPr bwMode="auto">
          <a:xfrm>
            <a:off x="754527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DB50B6-9460-4C9D-BC49-7382BDFF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013968"/>
          </a:xfrm>
        </p:spPr>
        <p:txBody>
          <a:bodyPr>
            <a:normAutofit fontScale="90000"/>
          </a:bodyPr>
          <a:lstStyle/>
          <a:p>
            <a:r>
              <a:rPr lang="en-US" dirty="0"/>
              <a:t>Jesus and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1F03-EBB2-49AC-8137-24190C80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1625600"/>
            <a:ext cx="6743845" cy="4927600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  <a:r>
              <a:rPr lang="en-US" sz="2800" dirty="0"/>
              <a:t>Jesus had some </a:t>
            </a:r>
            <a:r>
              <a:rPr lang="en-US" sz="2800" b="1" u="sng" dirty="0"/>
              <a:t>intense</a:t>
            </a:r>
            <a:r>
              <a:rPr lang="en-US" sz="2800" dirty="0"/>
              <a:t> friendships in his life.</a:t>
            </a:r>
          </a:p>
          <a:p>
            <a:r>
              <a:rPr lang="en-US" sz="2800" dirty="0"/>
              <a:t> He said that friendship was based on </a:t>
            </a:r>
            <a:r>
              <a:rPr lang="en-US" sz="2800" b="1" u="sng" dirty="0"/>
              <a:t>love</a:t>
            </a:r>
            <a:r>
              <a:rPr lang="en-US" sz="2800" dirty="0"/>
              <a:t> and that one could have no greater love than this: to lay down one’s </a:t>
            </a:r>
            <a:r>
              <a:rPr lang="en-US" sz="2800" b="1" u="sng" dirty="0"/>
              <a:t>life</a:t>
            </a:r>
            <a:r>
              <a:rPr lang="en-US" sz="2800" dirty="0"/>
              <a:t> for one’s </a:t>
            </a:r>
            <a:r>
              <a:rPr lang="en-US" sz="2800" b="1" u="sng" dirty="0"/>
              <a:t>friends</a:t>
            </a:r>
            <a:r>
              <a:rPr lang="en-US" sz="2800" dirty="0"/>
              <a:t>.</a:t>
            </a:r>
          </a:p>
          <a:p>
            <a:r>
              <a:rPr lang="en-US" sz="2800" dirty="0"/>
              <a:t> Jesus shared his </a:t>
            </a:r>
            <a:r>
              <a:rPr lang="en-US" sz="2800" b="1" u="sng" dirty="0"/>
              <a:t>heart</a:t>
            </a:r>
            <a:r>
              <a:rPr lang="en-US" sz="2800" dirty="0"/>
              <a:t> with his friends – his disciples.</a:t>
            </a:r>
          </a:p>
          <a:p>
            <a:r>
              <a:rPr lang="en-US" sz="2800" dirty="0"/>
              <a:t> For Jesus, the kingdom of God </a:t>
            </a:r>
            <a:r>
              <a:rPr lang="en-US" sz="2800" b="1" u="sng" dirty="0"/>
              <a:t>transformed</a:t>
            </a:r>
            <a:r>
              <a:rPr lang="en-US" sz="2800" dirty="0"/>
              <a:t> everything, including friendships.</a:t>
            </a:r>
          </a:p>
        </p:txBody>
      </p:sp>
    </p:spTree>
    <p:extLst>
      <p:ext uri="{BB962C8B-B14F-4D97-AF65-F5344CB8AC3E}">
        <p14:creationId xmlns:p14="http://schemas.microsoft.com/office/powerpoint/2010/main" val="423708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F6DF-D87E-40D4-8676-2ECB1DD4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8858"/>
          </a:xfrm>
        </p:spPr>
        <p:txBody>
          <a:bodyPr/>
          <a:lstStyle/>
          <a:p>
            <a:r>
              <a:rPr lang="en-US" dirty="0"/>
              <a:t>Jesus and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5745-40A9-467A-A4F3-39F6516B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13489"/>
            <a:ext cx="10058400" cy="4997669"/>
          </a:xfrm>
        </p:spPr>
        <p:txBody>
          <a:bodyPr>
            <a:normAutofit/>
          </a:bodyPr>
          <a:lstStyle/>
          <a:p>
            <a:r>
              <a:rPr lang="en-US" sz="2800" dirty="0"/>
              <a:t> For Jesus, everything, including friendship is for </a:t>
            </a:r>
            <a:r>
              <a:rPr lang="en-US" sz="2800" b="1" u="sng" dirty="0"/>
              <a:t>others</a:t>
            </a:r>
            <a:r>
              <a:rPr lang="en-US" sz="2800" dirty="0"/>
              <a:t>.</a:t>
            </a:r>
          </a:p>
          <a:p>
            <a:r>
              <a:rPr lang="en-US" sz="2800" dirty="0"/>
              <a:t> In his eyes, friendship is a </a:t>
            </a:r>
            <a:r>
              <a:rPr lang="en-US" sz="2800" b="1" u="sng" dirty="0"/>
              <a:t>gift</a:t>
            </a:r>
            <a:r>
              <a:rPr lang="en-US" sz="2800" dirty="0"/>
              <a:t> that must be passed on.</a:t>
            </a:r>
          </a:p>
          <a:p>
            <a:r>
              <a:rPr lang="en-US" sz="2800" dirty="0"/>
              <a:t> It is a </a:t>
            </a:r>
            <a:r>
              <a:rPr lang="en-US" sz="2800" b="1" u="sng" dirty="0"/>
              <a:t>vocation</a:t>
            </a:r>
            <a:r>
              <a:rPr lang="en-US" sz="2800" dirty="0"/>
              <a:t> – a call to extend to others the benefit you have received.</a:t>
            </a:r>
          </a:p>
          <a:p>
            <a:r>
              <a:rPr lang="en-US" sz="2800" dirty="0"/>
              <a:t> Jesus saw friendship as a call to </a:t>
            </a:r>
            <a:r>
              <a:rPr lang="en-US" sz="2800" b="1" u="sng" dirty="0"/>
              <a:t>serve</a:t>
            </a:r>
            <a:r>
              <a:rPr lang="en-US" sz="2800" dirty="0"/>
              <a:t> others.</a:t>
            </a:r>
          </a:p>
          <a:p>
            <a:r>
              <a:rPr lang="en-US" sz="2800" dirty="0"/>
              <a:t> He reminded people that the </a:t>
            </a:r>
            <a:r>
              <a:rPr lang="en-US" sz="2800" b="1" u="sng" dirty="0"/>
              <a:t>Kingdom</a:t>
            </a:r>
            <a:r>
              <a:rPr lang="en-US" sz="2800" dirty="0"/>
              <a:t> of </a:t>
            </a:r>
            <a:r>
              <a:rPr lang="en-US" sz="2800" b="1" u="sng" dirty="0"/>
              <a:t>God</a:t>
            </a:r>
            <a:r>
              <a:rPr lang="en-US" sz="2800" dirty="0"/>
              <a:t> is at hand.</a:t>
            </a:r>
          </a:p>
          <a:p>
            <a:r>
              <a:rPr lang="en-US" sz="2800" dirty="0"/>
              <a:t> To earn a place in God’s Kingdom, he called people to extend </a:t>
            </a:r>
            <a:r>
              <a:rPr lang="en-US" sz="2800" b="1" u="sng" dirty="0"/>
              <a:t>hospitality</a:t>
            </a:r>
            <a:r>
              <a:rPr lang="en-US" sz="2800" dirty="0"/>
              <a:t> to those in need.</a:t>
            </a:r>
          </a:p>
          <a:p>
            <a:r>
              <a:rPr lang="en-US" sz="2800" dirty="0"/>
              <a:t> Jesus saw </a:t>
            </a:r>
            <a:r>
              <a:rPr lang="en-US" sz="2800" b="1" u="sng" dirty="0"/>
              <a:t>wealth</a:t>
            </a:r>
            <a:r>
              <a:rPr lang="en-US" sz="2800" dirty="0"/>
              <a:t> as a </a:t>
            </a:r>
            <a:r>
              <a:rPr lang="en-US" sz="2800" b="1" u="sng" dirty="0"/>
              <a:t>stumbling</a:t>
            </a:r>
            <a:r>
              <a:rPr lang="en-US" sz="2800" dirty="0"/>
              <a:t> block to friendship.</a:t>
            </a:r>
          </a:p>
        </p:txBody>
      </p:sp>
    </p:spTree>
    <p:extLst>
      <p:ext uri="{BB962C8B-B14F-4D97-AF65-F5344CB8AC3E}">
        <p14:creationId xmlns:p14="http://schemas.microsoft.com/office/powerpoint/2010/main" val="166406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lden rule">
            <a:extLst>
              <a:ext uri="{FF2B5EF4-FFF2-40B4-BE49-F238E27FC236}">
                <a16:creationId xmlns:a16="http://schemas.microsoft.com/office/drawing/2014/main" id="{D37E0880-A5BB-42BB-ABC7-D8F1C7B58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480" b="1"/>
          <a:stretch/>
        </p:blipFill>
        <p:spPr bwMode="auto">
          <a:xfrm>
            <a:off x="7746860" y="2193036"/>
            <a:ext cx="3387420" cy="28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98993-774D-45FA-8041-B5D31563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The Golden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370C-C1A9-4DB0-86DB-2EE4941D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355711" cy="405079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In our friendships and in our dealings with others, Jesus calls us to follow the </a:t>
            </a:r>
            <a:r>
              <a:rPr lang="en-US" sz="2400" b="1" u="sng" dirty="0"/>
              <a:t>golden</a:t>
            </a:r>
            <a:r>
              <a:rPr lang="en-US" sz="2400" dirty="0"/>
              <a:t> rule.</a:t>
            </a:r>
          </a:p>
          <a:p>
            <a:r>
              <a:rPr lang="en-US" sz="2400" dirty="0"/>
              <a:t> The golden rule: “Do to </a:t>
            </a:r>
            <a:r>
              <a:rPr lang="en-US" sz="2400" b="1" u="sng" dirty="0"/>
              <a:t>others</a:t>
            </a:r>
            <a:r>
              <a:rPr lang="en-US" sz="2400" dirty="0"/>
              <a:t> as you would have them do to </a:t>
            </a:r>
            <a:r>
              <a:rPr lang="en-US" sz="2400" b="1" u="sng" dirty="0"/>
              <a:t>you</a:t>
            </a:r>
            <a:r>
              <a:rPr lang="en-US" sz="2400" dirty="0"/>
              <a:t>” (Luke 6: 31).</a:t>
            </a:r>
          </a:p>
          <a:p>
            <a:r>
              <a:rPr lang="en-US" sz="2400" dirty="0"/>
              <a:t> When we apply the golden rule, we deal with others in the </a:t>
            </a:r>
            <a:r>
              <a:rPr lang="en-US" sz="2400" b="1" u="sng" dirty="0"/>
              <a:t>same</a:t>
            </a:r>
            <a:r>
              <a:rPr lang="en-US" sz="2400" dirty="0"/>
              <a:t> way that we would like them to deal with us, </a:t>
            </a:r>
            <a:r>
              <a:rPr lang="en-US" sz="2400" b="1" u="sng" dirty="0"/>
              <a:t>not</a:t>
            </a:r>
            <a:r>
              <a:rPr lang="en-US" sz="2400" dirty="0"/>
              <a:t> asking for </a:t>
            </a:r>
            <a:r>
              <a:rPr lang="en-US" sz="2400" b="1" u="sng" dirty="0"/>
              <a:t>anything</a:t>
            </a:r>
            <a:r>
              <a:rPr lang="en-US" sz="2400" dirty="0"/>
              <a:t> in return.</a:t>
            </a:r>
          </a:p>
        </p:txBody>
      </p:sp>
    </p:spTree>
    <p:extLst>
      <p:ext uri="{BB962C8B-B14F-4D97-AF65-F5344CB8AC3E}">
        <p14:creationId xmlns:p14="http://schemas.microsoft.com/office/powerpoint/2010/main" val="2211101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111</TotalTime>
  <Words>477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Rockwell Extra Bold</vt:lpstr>
      <vt:lpstr>Wingdings</vt:lpstr>
      <vt:lpstr>Wood Type</vt:lpstr>
      <vt:lpstr>Friendship &amp; Culture</vt:lpstr>
      <vt:lpstr>Friendship</vt:lpstr>
      <vt:lpstr>Why do you think it is important to establish friendships?</vt:lpstr>
      <vt:lpstr>What qualities do you look for in a friend?</vt:lpstr>
      <vt:lpstr>Reciprocity and Trust</vt:lpstr>
      <vt:lpstr>How much do you trust your friends?</vt:lpstr>
      <vt:lpstr>Jesus and Friendship</vt:lpstr>
      <vt:lpstr>Jesus and Friendship</vt:lpstr>
      <vt:lpstr>The Golden Rule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</dc:title>
  <dc:creator>Williams, Kelly A</dc:creator>
  <cp:lastModifiedBy>Williams, Kelly A</cp:lastModifiedBy>
  <cp:revision>33</cp:revision>
  <dcterms:created xsi:type="dcterms:W3CDTF">2018-05-16T12:56:00Z</dcterms:created>
  <dcterms:modified xsi:type="dcterms:W3CDTF">2018-05-17T14:36:42Z</dcterms:modified>
</cp:coreProperties>
</file>