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60" r:id="rId4"/>
    <p:sldId id="262" r:id="rId5"/>
    <p:sldId id="265" r:id="rId6"/>
    <p:sldId id="261" r:id="rId7"/>
    <p:sldId id="263" r:id="rId8"/>
    <p:sldId id="266" r:id="rId9"/>
    <p:sldId id="259" r:id="rId10"/>
    <p:sldId id="268" r:id="rId11"/>
    <p:sldId id="267" r:id="rId12"/>
    <p:sldId id="264" r:id="rId13"/>
    <p:sldId id="258" r:id="rId14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84B5BB5-53DF-4CDD-9954-D950B3F3669D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8ADCF20-19FE-4937-8956-F7E422C4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74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5/27/2015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a/imgres?q=bishop+clipart&amp;hl=en&amp;tbo=d&amp;biw=1536&amp;bih=825&amp;tbm=isch&amp;tbnid=UdQ-O9OWYoXf_M:&amp;imgrefurl=http://calledsouth.org.nz/downloads/liturgical-clip-art/&amp;docid=8BxMUMr61Uii_M&amp;imgurl=http://calledsouth.org.nz/downloads/liturgical-clip-art/art-in-worship/bishop2.bmp&amp;w=155&amp;h=230&amp;ei=vlC1UNDoDqj8yAGCkYCwBA&amp;zoom=1&amp;iact=hc&amp;vpx=243&amp;vpy=320&amp;dur=718&amp;hovh=184&amp;hovw=124&amp;tx=79&amp;ty=99&amp;sig=100772797320502868483&amp;page=1&amp;tbnh=144&amp;tbnw=96&amp;start=0&amp;ndsp=45&amp;ved=1t:429,r:15,s:0,i:12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Power, Authority, and Service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0275" y="3428485"/>
            <a:ext cx="1473002" cy="276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846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Discussion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 How can we serve others?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0812" y="3056109"/>
            <a:ext cx="3331046" cy="235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539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Textbook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 Using the Christ and Culture textbook, do the following: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 </a:t>
            </a:r>
            <a:r>
              <a:rPr lang="en-US" sz="3200" dirty="0" smtClean="0"/>
              <a:t>copy the duties of governments (bolded parts on p. 164)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 </a:t>
            </a:r>
            <a:r>
              <a:rPr lang="en-US" sz="3200" dirty="0" smtClean="0"/>
              <a:t>copy the duties of Catholics to the state (bolded parts on p. 165)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7425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Duties of the Government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>
                <a:latin typeface="Calibri" pitchFamily="34" charset="0"/>
              </a:rPr>
              <a:t>Respect for the dignity of the person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>
                <a:latin typeface="Calibri" pitchFamily="34" charset="0"/>
              </a:rPr>
              <a:t>Accept the rule of law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>
                <a:latin typeface="Calibri" pitchFamily="34" charset="0"/>
              </a:rPr>
              <a:t>Promote the common good and good order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>
                <a:latin typeface="Calibri" pitchFamily="34" charset="0"/>
              </a:rPr>
              <a:t>Protect the family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>
                <a:latin typeface="Calibri" pitchFamily="34" charset="0"/>
              </a:rPr>
              <a:t>Safeguard the right to life of every innocent person</a:t>
            </a:r>
          </a:p>
          <a:p>
            <a:pPr marL="514350" indent="-514350">
              <a:buAutoNum type="arabicPeriod" startAt="6"/>
            </a:pPr>
            <a:r>
              <a:rPr lang="en-CA" dirty="0">
                <a:latin typeface="Calibri" pitchFamily="34" charset="0"/>
              </a:rPr>
              <a:t>Be responsible for the economy and the well being of </a:t>
            </a:r>
          </a:p>
          <a:p>
            <a:pPr marL="0" indent="0">
              <a:buNone/>
            </a:pPr>
            <a:r>
              <a:rPr lang="en-CA" dirty="0">
                <a:latin typeface="Calibri" pitchFamily="34" charset="0"/>
              </a:rPr>
              <a:t>       </a:t>
            </a:r>
            <a:r>
              <a:rPr lang="en-CA" dirty="0" smtClean="0">
                <a:latin typeface="Calibri" pitchFamily="34" charset="0"/>
              </a:rPr>
              <a:t>   citizens</a:t>
            </a:r>
            <a:endParaRPr lang="en-CA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CA" sz="1800" dirty="0">
                <a:solidFill>
                  <a:srgbClr val="FF0000"/>
                </a:solidFill>
                <a:latin typeface="Calibri" pitchFamily="34" charset="0"/>
              </a:rPr>
              <a:t>7.    </a:t>
            </a:r>
            <a:r>
              <a:rPr lang="en-CA" sz="1800" dirty="0" smtClean="0">
                <a:solidFill>
                  <a:srgbClr val="FF0000"/>
                </a:solidFill>
                <a:latin typeface="Calibri" pitchFamily="34" charset="0"/>
              </a:rPr>
              <a:t>    </a:t>
            </a:r>
            <a:r>
              <a:rPr lang="en-CA" dirty="0" smtClean="0">
                <a:latin typeface="Calibri" pitchFamily="34" charset="0"/>
              </a:rPr>
              <a:t>Give </a:t>
            </a:r>
            <a:r>
              <a:rPr lang="en-CA" dirty="0">
                <a:latin typeface="Calibri" pitchFamily="34" charset="0"/>
              </a:rPr>
              <a:t>access to work and a just wage</a:t>
            </a:r>
          </a:p>
          <a:p>
            <a:pPr marL="514350" indent="-514350">
              <a:buAutoNum type="arabicPeriod" startAt="8"/>
            </a:pPr>
            <a:r>
              <a:rPr lang="en-CA" dirty="0">
                <a:latin typeface="Calibri" pitchFamily="34" charset="0"/>
              </a:rPr>
              <a:t>Ensure religious freedom</a:t>
            </a:r>
          </a:p>
          <a:p>
            <a:pPr marL="514350" indent="-514350">
              <a:buAutoNum type="arabicPeriod" startAt="8"/>
            </a:pPr>
            <a:r>
              <a:rPr lang="en-CA" dirty="0">
                <a:latin typeface="Calibri" pitchFamily="34" charset="0"/>
              </a:rPr>
              <a:t>Look after the health of citizens</a:t>
            </a:r>
          </a:p>
          <a:p>
            <a:pPr marL="0" indent="0">
              <a:buNone/>
            </a:pPr>
            <a:r>
              <a:rPr lang="en-CA" sz="1800" dirty="0">
                <a:solidFill>
                  <a:srgbClr val="FF0000"/>
                </a:solidFill>
                <a:latin typeface="Calibri" pitchFamily="34" charset="0"/>
              </a:rPr>
              <a:t>10</a:t>
            </a:r>
            <a:r>
              <a:rPr lang="en-CA" dirty="0">
                <a:solidFill>
                  <a:srgbClr val="FF0000"/>
                </a:solidFill>
                <a:latin typeface="Calibri" pitchFamily="34" charset="0"/>
              </a:rPr>
              <a:t>.</a:t>
            </a:r>
            <a:r>
              <a:rPr lang="en-CA" dirty="0">
                <a:latin typeface="Calibri" pitchFamily="34" charset="0"/>
              </a:rPr>
              <a:t>  </a:t>
            </a:r>
            <a:r>
              <a:rPr lang="en-CA" dirty="0" smtClean="0">
                <a:latin typeface="Calibri" pitchFamily="34" charset="0"/>
              </a:rPr>
              <a:t>    Defend </a:t>
            </a:r>
            <a:r>
              <a:rPr lang="en-CA" dirty="0">
                <a:latin typeface="Calibri" pitchFamily="34" charset="0"/>
              </a:rPr>
              <a:t>the country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783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Duties of Catholics to the State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sz="3200" i="1" dirty="0">
                <a:latin typeface="Calibri" pitchFamily="34" charset="0"/>
              </a:rPr>
              <a:t>The following are some of the </a:t>
            </a:r>
            <a:r>
              <a:rPr lang="en-CA" sz="3200" i="1" dirty="0" smtClean="0">
                <a:latin typeface="Calibri" pitchFamily="34" charset="0"/>
              </a:rPr>
              <a:t>key duties </a:t>
            </a:r>
            <a:r>
              <a:rPr lang="en-CA" sz="3200" i="1" dirty="0">
                <a:latin typeface="Calibri" pitchFamily="34" charset="0"/>
              </a:rPr>
              <a:t>of Catholics as citizens of a country: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200" b="1" i="1" dirty="0">
                <a:latin typeface="Calibri" pitchFamily="34" charset="0"/>
              </a:rPr>
              <a:t>Obey Civil Authority  </a:t>
            </a:r>
            <a:r>
              <a:rPr lang="en-CA" sz="3200" dirty="0">
                <a:latin typeface="Calibri" pitchFamily="34" charset="0"/>
              </a:rPr>
              <a:t>-treat those who have been given authority with respect;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200" b="1" i="1" dirty="0">
                <a:latin typeface="Calibri" pitchFamily="34" charset="0"/>
              </a:rPr>
              <a:t>Vote</a:t>
            </a:r>
            <a:r>
              <a:rPr lang="en-CA" sz="3200" dirty="0">
                <a:latin typeface="Calibri" pitchFamily="34" charset="0"/>
              </a:rPr>
              <a:t> – exercise our right to vote;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200" b="1" i="1" dirty="0">
                <a:latin typeface="Calibri" pitchFamily="34" charset="0"/>
              </a:rPr>
              <a:t>Participate in Public Life </a:t>
            </a:r>
            <a:r>
              <a:rPr lang="en-CA" sz="3200" dirty="0">
                <a:latin typeface="Calibri" pitchFamily="34" charset="0"/>
              </a:rPr>
              <a:t>– it is our duty to work with civil authority;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200" b="1" i="1" dirty="0">
                <a:latin typeface="Calibri" pitchFamily="34" charset="0"/>
              </a:rPr>
              <a:t>Pay Taxes </a:t>
            </a:r>
            <a:r>
              <a:rPr lang="en-CA" sz="3200" dirty="0">
                <a:latin typeface="Calibri" pitchFamily="34" charset="0"/>
              </a:rPr>
              <a:t>– we must share in the responsibility of the common good;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200" b="1" i="1" dirty="0">
                <a:latin typeface="Calibri" pitchFamily="34" charset="0"/>
              </a:rPr>
              <a:t>Welcome Immigrants and Refugees </a:t>
            </a:r>
            <a:r>
              <a:rPr lang="en-CA" sz="3200" dirty="0">
                <a:latin typeface="Calibri" pitchFamily="34" charset="0"/>
              </a:rPr>
              <a:t>– as a prosperous nation we are obliged to help others;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200" b="1" i="1" dirty="0">
                <a:latin typeface="Calibri" pitchFamily="34" charset="0"/>
              </a:rPr>
              <a:t>Defend our Country </a:t>
            </a:r>
            <a:r>
              <a:rPr lang="en-CA" sz="3200" dirty="0">
                <a:latin typeface="Calibri" pitchFamily="34" charset="0"/>
              </a:rPr>
              <a:t>– we must accept the duty to defend our country.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65892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Discussion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 How would you define </a:t>
            </a:r>
            <a:r>
              <a:rPr lang="en-US" sz="3200" b="1" dirty="0" smtClean="0"/>
              <a:t>power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3821" y="2997803"/>
            <a:ext cx="1725318" cy="1719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974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Power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70446"/>
            <a:ext cx="10058400" cy="4480927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3200" b="1" dirty="0" smtClean="0">
                <a:latin typeface="Calibri" pitchFamily="34" charset="0"/>
              </a:rPr>
              <a:t> </a:t>
            </a:r>
            <a:r>
              <a:rPr lang="en-CA" sz="3300" b="1" dirty="0" smtClean="0">
                <a:latin typeface="Calibri" pitchFamily="34" charset="0"/>
              </a:rPr>
              <a:t>Power </a:t>
            </a:r>
            <a:r>
              <a:rPr lang="en-CA" sz="3300" b="1" dirty="0">
                <a:latin typeface="Calibri" pitchFamily="34" charset="0"/>
              </a:rPr>
              <a:t>is our ability to act on the world</a:t>
            </a:r>
            <a:r>
              <a:rPr lang="en-CA" sz="3300" dirty="0">
                <a:latin typeface="Calibri" pitchFamily="34" charset="0"/>
              </a:rPr>
              <a:t>, and to interact with other people in a way that achieves results</a:t>
            </a:r>
            <a:r>
              <a:rPr lang="en-CA" sz="3300" dirty="0" smtClean="0">
                <a:latin typeface="Calibri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300" b="1" i="1" dirty="0">
                <a:latin typeface="Calibri" pitchFamily="34" charset="0"/>
              </a:rPr>
              <a:t>Using power appropriately, for positive ends, moves us and our communities forward</a:t>
            </a:r>
            <a:r>
              <a:rPr lang="en-CA" sz="3300" dirty="0" smtClean="0">
                <a:latin typeface="Calibri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300" dirty="0">
                <a:latin typeface="Calibri" pitchFamily="34" charset="0"/>
              </a:rPr>
              <a:t> </a:t>
            </a:r>
            <a:r>
              <a:rPr lang="en-CA" sz="3300" b="1" dirty="0">
                <a:latin typeface="Calibri" pitchFamily="34" charset="0"/>
              </a:rPr>
              <a:t>Power is everywhere</a:t>
            </a:r>
            <a:r>
              <a:rPr lang="en-CA" sz="3300" dirty="0">
                <a:latin typeface="Calibri" pitchFamily="34" charset="0"/>
              </a:rPr>
              <a:t>.  </a:t>
            </a:r>
            <a:endParaRPr lang="en-CA" sz="3300" dirty="0" smtClean="0"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CA" sz="3300" dirty="0">
                <a:latin typeface="Calibri" pitchFamily="34" charset="0"/>
              </a:rPr>
              <a:t> </a:t>
            </a:r>
            <a:r>
              <a:rPr lang="en-CA" sz="3300" dirty="0" smtClean="0">
                <a:latin typeface="Calibri" pitchFamily="34" charset="0"/>
              </a:rPr>
              <a:t>Power </a:t>
            </a:r>
            <a:r>
              <a:rPr lang="en-CA" sz="3300" dirty="0">
                <a:latin typeface="Calibri" pitchFamily="34" charset="0"/>
              </a:rPr>
              <a:t>is found in every relationship – between parent and child, between teacher and student, between friends, between members of society, and between nations.  </a:t>
            </a:r>
            <a:endParaRPr lang="en-CA" sz="3300" dirty="0" smtClean="0"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CA" sz="3300" dirty="0">
                <a:latin typeface="Calibri" pitchFamily="34" charset="0"/>
              </a:rPr>
              <a:t> </a:t>
            </a:r>
            <a:r>
              <a:rPr lang="en-CA" sz="3300" b="1" dirty="0">
                <a:latin typeface="Calibri" pitchFamily="34" charset="0"/>
              </a:rPr>
              <a:t>Power shows itself through one person’s ability to change </a:t>
            </a:r>
            <a:r>
              <a:rPr lang="en-CA" sz="3300" dirty="0">
                <a:latin typeface="Calibri" pitchFamily="34" charset="0"/>
              </a:rPr>
              <a:t>what another person is doing. </a:t>
            </a:r>
            <a:endParaRPr lang="en-CA" sz="3300" dirty="0" smtClean="0"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CA" sz="3300" dirty="0" smtClean="0">
                <a:latin typeface="Calibri" pitchFamily="34" charset="0"/>
              </a:rPr>
              <a:t> </a:t>
            </a:r>
            <a:r>
              <a:rPr lang="en-CA" sz="3300" b="1" dirty="0" smtClean="0">
                <a:latin typeface="Calibri" pitchFamily="34" charset="0"/>
              </a:rPr>
              <a:t>Power </a:t>
            </a:r>
            <a:r>
              <a:rPr lang="en-CA" sz="3300" b="1" dirty="0">
                <a:latin typeface="Calibri" pitchFamily="34" charset="0"/>
              </a:rPr>
              <a:t>also shows itself in helping others</a:t>
            </a:r>
            <a:r>
              <a:rPr lang="en-CA" sz="3300" dirty="0">
                <a:latin typeface="Calibri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3200" dirty="0"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CA" sz="3200" dirty="0">
              <a:latin typeface="Calibri" pitchFamily="34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27244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“Grey Area”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>
                <a:latin typeface="Calibri" pitchFamily="34" charset="0"/>
              </a:rPr>
              <a:t> Often</a:t>
            </a:r>
            <a:r>
              <a:rPr lang="en-CA" sz="3200" dirty="0">
                <a:latin typeface="Calibri" pitchFamily="34" charset="0"/>
              </a:rPr>
              <a:t>, we live in a “grey area” where our use of power may drift from being positive to being </a:t>
            </a:r>
            <a:r>
              <a:rPr lang="en-CA" sz="3200" dirty="0" smtClean="0">
                <a:latin typeface="Calibri" pitchFamily="34" charset="0"/>
              </a:rPr>
              <a:t>negative</a:t>
            </a:r>
            <a:endParaRPr lang="en-CA" sz="3200" dirty="0">
              <a:latin typeface="Calibri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>
                <a:latin typeface="Calibri" pitchFamily="34" charset="0"/>
              </a:rPr>
              <a:t> You </a:t>
            </a:r>
            <a:r>
              <a:rPr lang="en-CA" sz="3200" dirty="0">
                <a:latin typeface="Calibri" pitchFamily="34" charset="0"/>
              </a:rPr>
              <a:t>have probably experienced this in your relationship with your parents and teachers when, all of a sudden, they let you know that you have “crossed the </a:t>
            </a:r>
            <a:r>
              <a:rPr lang="en-CA" sz="3200" dirty="0" smtClean="0">
                <a:latin typeface="Calibri" pitchFamily="34" charset="0"/>
              </a:rPr>
              <a:t>line</a:t>
            </a:r>
            <a:r>
              <a:rPr lang="en-CA" sz="3200" dirty="0">
                <a:latin typeface="Calibri" pitchFamily="34" charset="0"/>
              </a:rPr>
              <a:t>” and are misusing your power.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687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Discussion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 How is authority </a:t>
            </a:r>
            <a:r>
              <a:rPr lang="en-US" sz="3200" u="sng" dirty="0" smtClean="0"/>
              <a:t>different</a:t>
            </a:r>
            <a:r>
              <a:rPr lang="en-US" sz="3200" dirty="0" smtClean="0"/>
              <a:t> from power?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1890" y="2789923"/>
            <a:ext cx="1866900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606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Distinguishing Power from Authority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 </a:t>
            </a:r>
            <a:r>
              <a:rPr lang="en-CA" sz="3200" b="1" dirty="0">
                <a:latin typeface="Calibri" pitchFamily="34" charset="0"/>
              </a:rPr>
              <a:t>Authority adds something to, or complements power. </a:t>
            </a:r>
            <a:endParaRPr lang="en-CA" sz="3200" b="1" dirty="0" smtClean="0"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CA" sz="3200" b="1" i="1" dirty="0">
                <a:latin typeface="Calibri" pitchFamily="34" charset="0"/>
              </a:rPr>
              <a:t> </a:t>
            </a:r>
            <a:r>
              <a:rPr lang="en-CA" sz="3200" i="1" dirty="0" smtClean="0">
                <a:latin typeface="Calibri" pitchFamily="34" charset="0"/>
              </a:rPr>
              <a:t>I </a:t>
            </a:r>
            <a:r>
              <a:rPr lang="en-CA" sz="3200" i="1" dirty="0">
                <a:latin typeface="Calibri" pitchFamily="34" charset="0"/>
              </a:rPr>
              <a:t>may have power (ability) to do something, but not necessarily the authority to do so.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>
                <a:latin typeface="Calibri" pitchFamily="34" charset="0"/>
              </a:rPr>
              <a:t> In </a:t>
            </a:r>
            <a:r>
              <a:rPr lang="en-CA" sz="3200" dirty="0">
                <a:latin typeface="Calibri" pitchFamily="34" charset="0"/>
              </a:rPr>
              <a:t>order for my power to be effective, </a:t>
            </a:r>
            <a:r>
              <a:rPr lang="en-CA" sz="3200" b="1" dirty="0">
                <a:latin typeface="Calibri" pitchFamily="34" charset="0"/>
              </a:rPr>
              <a:t>I need others to accept it</a:t>
            </a:r>
            <a:r>
              <a:rPr lang="en-CA" sz="3200" dirty="0">
                <a:latin typeface="Calibri" pitchFamily="34" charset="0"/>
              </a:rPr>
              <a:t>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>
                <a:latin typeface="Calibri" pitchFamily="34" charset="0"/>
              </a:rPr>
              <a:t> If </a:t>
            </a:r>
            <a:r>
              <a:rPr lang="en-CA" sz="3200" dirty="0">
                <a:latin typeface="Calibri" pitchFamily="34" charset="0"/>
              </a:rPr>
              <a:t>someone claims the right to wield power within a community without the agreement of the community, that person is using power in an illegitimate way, and without authority.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3200" dirty="0" smtClean="0">
                <a:latin typeface="Calibri" pitchFamily="34" charset="0"/>
              </a:rPr>
              <a:t> For </a:t>
            </a:r>
            <a:r>
              <a:rPr lang="en-CA" sz="3200" dirty="0">
                <a:latin typeface="Calibri" pitchFamily="34" charset="0"/>
              </a:rPr>
              <a:t>this reason, </a:t>
            </a:r>
            <a:r>
              <a:rPr lang="en-CA" sz="3200" b="1" dirty="0">
                <a:latin typeface="Calibri" pitchFamily="34" charset="0"/>
              </a:rPr>
              <a:t>one must be authorized to exercise power in society</a:t>
            </a:r>
            <a:r>
              <a:rPr lang="en-CA" sz="3200" dirty="0">
                <a:latin typeface="Calibri" pitchFamily="34" charset="0"/>
              </a:rPr>
              <a:t>.  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97676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Legitimate Authority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b="1" dirty="0" smtClean="0"/>
              <a:t>All legitimate authority comes from God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When we do what we can to help the work of those in authority, we are serving God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We should only refuse to obey legitimate authority when it demands that we do something morally wrong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b="1" dirty="0" smtClean="0"/>
              <a:t>Authority is legitimate when: </a:t>
            </a:r>
          </a:p>
          <a:p>
            <a:pPr marL="514350" indent="-514350">
              <a:buAutoNum type="arabicParenR"/>
            </a:pPr>
            <a:r>
              <a:rPr lang="en-US" sz="3200" b="1" dirty="0" smtClean="0"/>
              <a:t>It is recognized by the population as a whole</a:t>
            </a:r>
          </a:p>
          <a:p>
            <a:pPr marL="514350" indent="-514350">
              <a:buAutoNum type="arabicParenR"/>
            </a:pPr>
            <a:r>
              <a:rPr lang="en-US" sz="3200" b="1" dirty="0"/>
              <a:t>W</a:t>
            </a:r>
            <a:r>
              <a:rPr lang="en-US" sz="3200" b="1" dirty="0" smtClean="0"/>
              <a:t>hen it serves the common good 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9379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Discussion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 Who are some people who have legitimate authority? </a:t>
            </a:r>
          </a:p>
          <a:p>
            <a:pPr marL="0" indent="0">
              <a:buNone/>
            </a:pPr>
            <a:r>
              <a:rPr lang="en-US" sz="3200" dirty="0" smtClean="0"/>
              <a:t>(</a:t>
            </a:r>
            <a:r>
              <a:rPr lang="en-US" sz="3200" dirty="0" err="1" smtClean="0"/>
              <a:t>eg</a:t>
            </a:r>
            <a:r>
              <a:rPr lang="en-US" sz="3200" dirty="0" smtClean="0"/>
              <a:t>. Pope)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5" name="rg_hi" descr="http://t2.gstatic.com/images?q=tbn:ANd9GcTtlPLBie_uo_aa0Yzl0hW15OLQFNWbZeZVbGrzyF6KAtG1g42M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283" y="2723901"/>
            <a:ext cx="1181735" cy="17519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7863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Service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 Service is using our power to help others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It involves giving our time and energy to help others fulfill their needs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331800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140</TotalTime>
  <Words>631</Words>
  <Application>Microsoft Office PowerPoint</Application>
  <PresentationFormat>Widescreen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Retrospect</vt:lpstr>
      <vt:lpstr>Power, Authority, and Service</vt:lpstr>
      <vt:lpstr>Discussion Question</vt:lpstr>
      <vt:lpstr>Power</vt:lpstr>
      <vt:lpstr>The “Grey Area”</vt:lpstr>
      <vt:lpstr>Discussion Question</vt:lpstr>
      <vt:lpstr>Distinguishing Power from Authority</vt:lpstr>
      <vt:lpstr>Legitimate Authority</vt:lpstr>
      <vt:lpstr>Discussion Question</vt:lpstr>
      <vt:lpstr>Service</vt:lpstr>
      <vt:lpstr>Discussion Question</vt:lpstr>
      <vt:lpstr>Textbook work</vt:lpstr>
      <vt:lpstr>The Duties of the Government</vt:lpstr>
      <vt:lpstr>Duties of Catholics to the State</vt:lpstr>
    </vt:vector>
  </TitlesOfParts>
  <Company>LDCSB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Kelly A</dc:creator>
  <cp:lastModifiedBy>Williams, Kelly A</cp:lastModifiedBy>
  <cp:revision>26</cp:revision>
  <cp:lastPrinted>2015-05-27T14:13:06Z</cp:lastPrinted>
  <dcterms:created xsi:type="dcterms:W3CDTF">2015-05-27T11:49:53Z</dcterms:created>
  <dcterms:modified xsi:type="dcterms:W3CDTF">2015-05-27T14:14:45Z</dcterms:modified>
</cp:coreProperties>
</file>