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5" r:id="rId7"/>
    <p:sldId id="260" r:id="rId8"/>
    <p:sldId id="261" r:id="rId9"/>
    <p:sldId id="262" r:id="rId10"/>
    <p:sldId id="264" r:id="rId11"/>
    <p:sldId id="266" r:id="rId12"/>
    <p:sldId id="268"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8" d="100"/>
          <a:sy n="78" d="100"/>
        </p:scale>
        <p:origin x="1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imgres?q=jesus+clipart&amp;hl=en&amp;biw=1536&amp;bih=825&amp;tbm=isch&amp;tbnid=4ruH4Wd6In0hXM:&amp;imgrefurl=http://bestclipartblog.com/21-jesus-clip-art.html/jesus-clipart-1&amp;docid=AasG8FAM9lqgDM&amp;imgurl=http://bestclipartblog.com/clipart-pics/-jesus-clipart-1.jpg&amp;w=279&amp;h=300&amp;ei=XfyWUJWpIIqVyQHUroDwAQ&amp;zoom=1&amp;iact=hc&amp;vpx=438&amp;vpy=167&amp;dur=3322&amp;hovh=233&amp;hovw=216&amp;tx=99&amp;ty=108&amp;sig=118213867496875731372&amp;page=1&amp;tbnh=140&amp;tbnw=127&amp;start=0&amp;ndsp=36&amp;ved=1t:429,r:2,s:0,i:125"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google.ca/imgres?q=culture+clipart&amp;num=10&amp;hl=en&amp;biw=1536&amp;bih=825&amp;tbm=isch&amp;tbnid=vzmTdJd0apzQpM:&amp;imgrefurl=http://www.clker.com/clipart-3195.html&amp;docid=ltRBkisRsEpNHM&amp;imgurl=http://www.clker.com/cliparts/5/b/9/7/11949853041153842660mr_lakshman_poonyth_.svg.med.png&amp;w=300&amp;h=298&amp;ei=r_uWUPvhJYrxygG9g4H4Dg&amp;zoom=1&amp;iact=hc&amp;vpx=790&amp;vpy=133&amp;dur=599&amp;hovh=224&amp;hovw=225&amp;tx=110&amp;ty=142&amp;sig=118213867496875731372&amp;page=1&amp;tbnh=136&amp;tbnw=137&amp;start=0&amp;ndsp=33&amp;ved=1t:429,r:4,s:0,i:81"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98Q1WxFj5-8" TargetMode="External"/><Relationship Id="rId2" Type="http://schemas.openxmlformats.org/officeDocument/2006/relationships/hyperlink" Target="https://www.youtube.com/watch?v=jT1mUa8qb3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a/imgres?q=africa+clipart&amp;hl=en&amp;biw=1536&amp;bih=825&amp;tbm=isch&amp;tbnid=66eYNoPdVGilJM:&amp;imgrefurl=http://africa.mrdonn.org/symbols.html&amp;docid=0ZeoOKeX-44ktM&amp;imgurl=http://africa.mrdonn.org/bannerafrica.gif&amp;w=709&amp;h=304&amp;ei=sP-WUOWWFa6FyQHYroHoAw&amp;zoom=1&amp;iact=hc&amp;vpx=692&amp;vpy=79&amp;dur=1390&amp;hovh=147&amp;hovw=343&amp;tx=191&amp;ty=82&amp;sig=118213867496875731372&amp;page=1&amp;tbnh=108&amp;tbnw=252&amp;start=0&amp;ndsp=33&amp;ved=1t:429,r:4,s:0,i:1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93405"/>
            <a:ext cx="7766936" cy="2891887"/>
          </a:xfrm>
        </p:spPr>
        <p:txBody>
          <a:bodyPr/>
          <a:lstStyle/>
          <a:p>
            <a:r>
              <a:rPr lang="en-US" b="1" dirty="0" smtClean="0"/>
              <a:t>What Does Religion Have to do With Culture?</a:t>
            </a:r>
            <a:endParaRPr lang="en-US" b="1" dirty="0"/>
          </a:p>
        </p:txBody>
      </p:sp>
      <p:pic>
        <p:nvPicPr>
          <p:cNvPr id="4" name="rg_hi" descr="http://t3.gstatic.com/images?q=tbn:ANd9GcQuASaJ2nydgbHtthaV9Al3_K39eOIFBMJA-xPzuYaZpNw2G1wW">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16603" y="4156313"/>
            <a:ext cx="2057400" cy="2218055"/>
          </a:xfrm>
          <a:prstGeom prst="rect">
            <a:avLst/>
          </a:prstGeom>
          <a:noFill/>
          <a:ln>
            <a:noFill/>
          </a:ln>
        </p:spPr>
      </p:pic>
      <p:pic>
        <p:nvPicPr>
          <p:cNvPr id="5" name="rg_hi" descr="http://t3.gstatic.com/images?q=tbn:ANd9GcTOwDzVNeaeax3QGjyXmR_CWUIoy9GQcJhBsASlxfuK6TWx5zCA">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627344" y="4156313"/>
            <a:ext cx="1925831" cy="1917576"/>
          </a:xfrm>
          <a:prstGeom prst="rect">
            <a:avLst/>
          </a:prstGeom>
          <a:noFill/>
          <a:ln>
            <a:noFill/>
          </a:ln>
        </p:spPr>
      </p:pic>
    </p:spTree>
    <p:extLst>
      <p:ext uri="{BB962C8B-B14F-4D97-AF65-F5344CB8AC3E}">
        <p14:creationId xmlns:p14="http://schemas.microsoft.com/office/powerpoint/2010/main" val="1595417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Religion Still Important in Our </a:t>
            </a:r>
            <a:r>
              <a:rPr lang="en-US" b="1" dirty="0" smtClean="0"/>
              <a:t>Culture Today?</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32794" y="2817628"/>
            <a:ext cx="2810100" cy="3155341"/>
          </a:xfrm>
        </p:spPr>
      </p:pic>
    </p:spTree>
    <p:extLst>
      <p:ext uri="{BB962C8B-B14F-4D97-AF65-F5344CB8AC3E}">
        <p14:creationId xmlns:p14="http://schemas.microsoft.com/office/powerpoint/2010/main" val="2158311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Religion and Culture Today</a:t>
            </a:r>
            <a:endParaRPr lang="en-US" dirty="0"/>
          </a:p>
        </p:txBody>
      </p:sp>
      <p:sp>
        <p:nvSpPr>
          <p:cNvPr id="3" name="Content Placeholder 2"/>
          <p:cNvSpPr>
            <a:spLocks noGrp="1"/>
          </p:cNvSpPr>
          <p:nvPr>
            <p:ph idx="1"/>
          </p:nvPr>
        </p:nvSpPr>
        <p:spPr>
          <a:xfrm>
            <a:off x="677334" y="1584961"/>
            <a:ext cx="8596668" cy="4456402"/>
          </a:xfrm>
        </p:spPr>
        <p:txBody>
          <a:bodyPr>
            <a:normAutofit/>
          </a:bodyPr>
          <a:lstStyle/>
          <a:p>
            <a:pPr>
              <a:buFont typeface="Arial" panose="020B0604020202020204" pitchFamily="34" charset="0"/>
              <a:buChar char="•"/>
            </a:pPr>
            <a:r>
              <a:rPr lang="en-US" sz="2800" dirty="0"/>
              <a:t>Nearly everyone has an opinion on religion and usually a strong held opinion at that</a:t>
            </a:r>
            <a:r>
              <a:rPr lang="en-US" sz="2800" dirty="0" smtClean="0"/>
              <a:t>.</a:t>
            </a:r>
          </a:p>
          <a:p>
            <a:pPr>
              <a:buFont typeface="Arial" panose="020B0604020202020204" pitchFamily="34" charset="0"/>
              <a:buChar char="•"/>
            </a:pPr>
            <a:r>
              <a:rPr lang="en-US" sz="2800" dirty="0" smtClean="0"/>
              <a:t>People in our world today are not indifferent about religion.</a:t>
            </a:r>
          </a:p>
          <a:p>
            <a:pPr>
              <a:buFont typeface="Arial" panose="020B0604020202020204" pitchFamily="34" charset="0"/>
              <a:buChar char="•"/>
            </a:pPr>
            <a:r>
              <a:rPr lang="en-US" sz="2800" dirty="0" smtClean="0"/>
              <a:t>Most people may rarely go to Church, but they also still hold strong views about religion and its place in society.</a:t>
            </a:r>
          </a:p>
        </p:txBody>
      </p:sp>
    </p:spTree>
    <p:extLst>
      <p:ext uri="{BB962C8B-B14F-4D97-AF65-F5344CB8AC3E}">
        <p14:creationId xmlns:p14="http://schemas.microsoft.com/office/powerpoint/2010/main" val="115059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Privatization of Religion in Canada</a:t>
            </a:r>
            <a:endParaRPr lang="en-US" dirty="0"/>
          </a:p>
        </p:txBody>
      </p:sp>
      <p:sp>
        <p:nvSpPr>
          <p:cNvPr id="3" name="Content Placeholder 2"/>
          <p:cNvSpPr>
            <a:spLocks noGrp="1"/>
          </p:cNvSpPr>
          <p:nvPr>
            <p:ph idx="1"/>
          </p:nvPr>
        </p:nvSpPr>
        <p:spPr>
          <a:xfrm>
            <a:off x="677334" y="1463040"/>
            <a:ext cx="8596668" cy="5120639"/>
          </a:xfrm>
        </p:spPr>
        <p:txBody>
          <a:bodyPr>
            <a:normAutofit/>
          </a:bodyPr>
          <a:lstStyle/>
          <a:p>
            <a:pPr>
              <a:buFont typeface="Arial" panose="020B0604020202020204" pitchFamily="34" charset="0"/>
              <a:buChar char="•"/>
            </a:pPr>
            <a:r>
              <a:rPr lang="en-US" sz="2800" dirty="0" smtClean="0"/>
              <a:t>Something has been happening to the way that Canadian youth – and Canadians in general – live religion.</a:t>
            </a:r>
          </a:p>
          <a:p>
            <a:pPr>
              <a:buFont typeface="Arial" panose="020B0604020202020204" pitchFamily="34" charset="0"/>
              <a:buChar char="•"/>
            </a:pPr>
            <a:r>
              <a:rPr lang="en-US" sz="2800" dirty="0" smtClean="0"/>
              <a:t>Statistics show that while most youth see themselves as religious and believe in God, an increasing number no longer participate in the Church.</a:t>
            </a:r>
          </a:p>
          <a:p>
            <a:pPr>
              <a:buFont typeface="Arial" panose="020B0604020202020204" pitchFamily="34" charset="0"/>
              <a:buChar char="•"/>
            </a:pPr>
            <a:r>
              <a:rPr lang="en-US" sz="2800" dirty="0" smtClean="0"/>
              <a:t>Canadian youth find the institutional form of religion less and less relevant to their lives.</a:t>
            </a:r>
            <a:endParaRPr lang="en-US" sz="2800" dirty="0"/>
          </a:p>
        </p:txBody>
      </p:sp>
    </p:spTree>
    <p:extLst>
      <p:ext uri="{BB962C8B-B14F-4D97-AF65-F5344CB8AC3E}">
        <p14:creationId xmlns:p14="http://schemas.microsoft.com/office/powerpoint/2010/main" val="4264040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World Youth Day</a:t>
            </a:r>
            <a:endParaRPr lang="en-US" dirty="0"/>
          </a:p>
        </p:txBody>
      </p:sp>
      <p:sp>
        <p:nvSpPr>
          <p:cNvPr id="3" name="Content Placeholder 2"/>
          <p:cNvSpPr>
            <a:spLocks noGrp="1"/>
          </p:cNvSpPr>
          <p:nvPr>
            <p:ph idx="1"/>
          </p:nvPr>
        </p:nvSpPr>
        <p:spPr/>
        <p:txBody>
          <a:bodyPr>
            <a:normAutofit/>
          </a:bodyPr>
          <a:lstStyle/>
          <a:p>
            <a:r>
              <a:rPr lang="en-US" sz="2400" dirty="0" smtClean="0"/>
              <a:t>What is World Youth Day?</a:t>
            </a:r>
          </a:p>
          <a:p>
            <a:pPr marL="0" indent="0">
              <a:buNone/>
            </a:pPr>
            <a:r>
              <a:rPr lang="en-US" sz="2400" dirty="0">
                <a:hlinkClick r:id="rId2"/>
              </a:rPr>
              <a:t>https://</a:t>
            </a:r>
            <a:r>
              <a:rPr lang="en-US" sz="2400" dirty="0" smtClean="0">
                <a:hlinkClick r:id="rId2"/>
              </a:rPr>
              <a:t>www.youtube.com/watch?v=jT1mUa8qb3c</a:t>
            </a:r>
            <a:endParaRPr lang="en-US" sz="2400" dirty="0" smtClean="0"/>
          </a:p>
          <a:p>
            <a:pPr marL="0" indent="0">
              <a:buNone/>
            </a:pPr>
            <a:endParaRPr lang="en-US" sz="2400" dirty="0"/>
          </a:p>
          <a:p>
            <a:r>
              <a:rPr lang="en-US" sz="2400" dirty="0" smtClean="0"/>
              <a:t>Pope Francis registers for World Youth Day:</a:t>
            </a:r>
          </a:p>
          <a:p>
            <a:pPr marL="0" indent="0">
              <a:buNone/>
            </a:pPr>
            <a:r>
              <a:rPr lang="en-US" sz="2400" dirty="0">
                <a:hlinkClick r:id="rId3"/>
              </a:rPr>
              <a:t>https://</a:t>
            </a:r>
            <a:r>
              <a:rPr lang="en-US" sz="2400" dirty="0" smtClean="0">
                <a:hlinkClick r:id="rId3"/>
              </a:rPr>
              <a:t>www.youtube.com/watch?v=98Q1WxFj5-8</a:t>
            </a:r>
            <a:endParaRPr lang="en-US" sz="2400" dirty="0" smtClean="0"/>
          </a:p>
          <a:p>
            <a:endParaRPr lang="en-US" sz="2400" dirty="0"/>
          </a:p>
        </p:txBody>
      </p:sp>
    </p:spTree>
    <p:extLst>
      <p:ext uri="{BB962C8B-B14F-4D97-AF65-F5344CB8AC3E}">
        <p14:creationId xmlns:p14="http://schemas.microsoft.com/office/powerpoint/2010/main" val="1611293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lstStyle/>
          <a:p>
            <a:pPr algn="ctr"/>
            <a:r>
              <a:rPr lang="en-US" dirty="0" smtClean="0"/>
              <a:t>Group Discussion Questions</a:t>
            </a:r>
            <a:endParaRPr lang="en-US" dirty="0"/>
          </a:p>
        </p:txBody>
      </p:sp>
      <p:sp>
        <p:nvSpPr>
          <p:cNvPr id="3" name="Content Placeholder 2"/>
          <p:cNvSpPr>
            <a:spLocks noGrp="1"/>
          </p:cNvSpPr>
          <p:nvPr>
            <p:ph idx="1"/>
          </p:nvPr>
        </p:nvSpPr>
        <p:spPr>
          <a:xfrm>
            <a:off x="677334" y="1450848"/>
            <a:ext cx="8596668" cy="5407151"/>
          </a:xfrm>
        </p:spPr>
        <p:txBody>
          <a:bodyPr>
            <a:normAutofit lnSpcReduction="10000"/>
          </a:bodyPr>
          <a:lstStyle/>
          <a:p>
            <a:pPr marL="514350" indent="-514350">
              <a:buFont typeface="Wingdings 3" charset="2"/>
              <a:buAutoNum type="arabicPeriod"/>
            </a:pPr>
            <a:r>
              <a:rPr lang="en-US" sz="2800" dirty="0" smtClean="0"/>
              <a:t>Do you think researchers are correct in their assessment that people are religious, but mostly in a private way?  Why or why not?</a:t>
            </a:r>
          </a:p>
          <a:p>
            <a:pPr marL="514350" indent="-514350">
              <a:buFont typeface="Wingdings 3" charset="2"/>
              <a:buAutoNum type="arabicPeriod"/>
            </a:pPr>
            <a:r>
              <a:rPr lang="en-US" sz="2800" dirty="0" smtClean="0"/>
              <a:t>Why </a:t>
            </a:r>
            <a:r>
              <a:rPr lang="en-US" sz="2800" dirty="0"/>
              <a:t>do you think World Youth Day has been such a success for the Church</a:t>
            </a:r>
            <a:r>
              <a:rPr lang="en-US" sz="2800" dirty="0" smtClean="0"/>
              <a:t>?</a:t>
            </a:r>
          </a:p>
          <a:p>
            <a:pPr marL="514350" indent="-514350">
              <a:buAutoNum type="arabicPeriod"/>
            </a:pPr>
            <a:r>
              <a:rPr lang="en-US" sz="2800" dirty="0" smtClean="0"/>
              <a:t> If you were a priest in a Catholic parish, what would you do if a couple who never publicly participate in the life of the Church asked to be married or to have their child baptized in the Church?</a:t>
            </a:r>
          </a:p>
          <a:p>
            <a:pPr marL="514350" indent="-514350">
              <a:buAutoNum type="arabicPeriod"/>
            </a:pPr>
            <a:r>
              <a:rPr lang="en-US" sz="2800" dirty="0" smtClean="0"/>
              <a:t>Do you agree with the statement that you don’t need to go to Church to be a good Christian?</a:t>
            </a:r>
          </a:p>
        </p:txBody>
      </p:sp>
    </p:spTree>
    <p:extLst>
      <p:ext uri="{BB962C8B-B14F-4D97-AF65-F5344CB8AC3E}">
        <p14:creationId xmlns:p14="http://schemas.microsoft.com/office/powerpoint/2010/main" val="301612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Let’s Review: What is Culture?</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4064" y="2160588"/>
            <a:ext cx="4003909" cy="3881437"/>
          </a:xfrm>
        </p:spPr>
      </p:pic>
    </p:spTree>
    <p:extLst>
      <p:ext uri="{BB962C8B-B14F-4D97-AF65-F5344CB8AC3E}">
        <p14:creationId xmlns:p14="http://schemas.microsoft.com/office/powerpoint/2010/main" val="60005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How Would You Define Religion?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0961" y="1930400"/>
            <a:ext cx="2809414" cy="3911569"/>
          </a:xfrm>
        </p:spPr>
      </p:pic>
    </p:spTree>
    <p:extLst>
      <p:ext uri="{BB962C8B-B14F-4D97-AF65-F5344CB8AC3E}">
        <p14:creationId xmlns:p14="http://schemas.microsoft.com/office/powerpoint/2010/main" val="4185588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 Definition for Religion</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Religion is a system of symbols and rituals.</a:t>
            </a:r>
          </a:p>
          <a:p>
            <a:pPr>
              <a:buFont typeface="Arial" panose="020B0604020202020204" pitchFamily="34" charset="0"/>
              <a:buChar char="•"/>
            </a:pPr>
            <a:r>
              <a:rPr lang="en-US" sz="2800" dirty="0" smtClean="0"/>
              <a:t>In a religion, people form powerful beliefs, values, meanings, and practices around symbols and rituals to express who they are in relationship to a higher power (</a:t>
            </a:r>
            <a:r>
              <a:rPr lang="en-US" sz="2800" dirty="0" err="1" smtClean="0"/>
              <a:t>eg</a:t>
            </a:r>
            <a:r>
              <a:rPr lang="en-US" sz="2800" dirty="0" smtClean="0"/>
              <a:t>. God).</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3811509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Religious Symbols and Rituals</a:t>
            </a:r>
            <a:endParaRPr lang="en-US" b="1" dirty="0"/>
          </a:p>
        </p:txBody>
      </p:sp>
      <p:sp>
        <p:nvSpPr>
          <p:cNvPr id="3" name="Content Placeholder 2"/>
          <p:cNvSpPr>
            <a:spLocks noGrp="1"/>
          </p:cNvSpPr>
          <p:nvPr>
            <p:ph idx="1"/>
          </p:nvPr>
        </p:nvSpPr>
        <p:spPr>
          <a:xfrm>
            <a:off x="677334" y="1477926"/>
            <a:ext cx="8596668" cy="4805915"/>
          </a:xfrm>
        </p:spPr>
        <p:txBody>
          <a:bodyPr>
            <a:normAutofit/>
          </a:bodyPr>
          <a:lstStyle/>
          <a:p>
            <a:pPr>
              <a:buFont typeface="Arial" panose="020B0604020202020204" pitchFamily="34" charset="0"/>
              <a:buChar char="•"/>
            </a:pPr>
            <a:r>
              <a:rPr lang="en-US" sz="2800" dirty="0" smtClean="0"/>
              <a:t>Religious symbols reveal the bond between us and the sacred. </a:t>
            </a:r>
          </a:p>
          <a:p>
            <a:pPr>
              <a:buFont typeface="Arial" panose="020B0604020202020204" pitchFamily="34" charset="0"/>
              <a:buChar char="•"/>
            </a:pPr>
            <a:r>
              <a:rPr lang="en-US" sz="2800" dirty="0" smtClean="0"/>
              <a:t>Sacred rituals enact this bond.</a:t>
            </a:r>
          </a:p>
          <a:p>
            <a:pPr>
              <a:buFont typeface="Arial" panose="020B0604020202020204" pitchFamily="34" charset="0"/>
              <a:buChar char="•"/>
            </a:pPr>
            <a:r>
              <a:rPr lang="en-US" sz="2800" dirty="0" smtClean="0"/>
              <a:t>We can enter into the realm of the sacred through symbols and rituals.</a:t>
            </a:r>
          </a:p>
          <a:p>
            <a:pPr>
              <a:buFont typeface="Arial" panose="020B0604020202020204" pitchFamily="34" charset="0"/>
              <a:buChar char="•"/>
            </a:pPr>
            <a:r>
              <a:rPr lang="en-US" sz="2800" dirty="0" smtClean="0"/>
              <a:t>Religious rituals have the power to open up new ways of living and communicating with a power and energy that is higher or deeper than our own.</a:t>
            </a:r>
            <a:endParaRPr lang="en-US" sz="2800" dirty="0"/>
          </a:p>
        </p:txBody>
      </p:sp>
    </p:spTree>
    <p:extLst>
      <p:ext uri="{BB962C8B-B14F-4D97-AF65-F5344CB8AC3E}">
        <p14:creationId xmlns:p14="http://schemas.microsoft.com/office/powerpoint/2010/main" val="271170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Transcendence</a:t>
            </a:r>
            <a:endParaRPr lang="en-US" b="1" dirty="0"/>
          </a:p>
        </p:txBody>
      </p:sp>
      <p:sp>
        <p:nvSpPr>
          <p:cNvPr id="3" name="Content Placeholder 2"/>
          <p:cNvSpPr>
            <a:spLocks noGrp="1"/>
          </p:cNvSpPr>
          <p:nvPr>
            <p:ph idx="1"/>
          </p:nvPr>
        </p:nvSpPr>
        <p:spPr>
          <a:xfrm>
            <a:off x="677334" y="1616149"/>
            <a:ext cx="8596668" cy="4944139"/>
          </a:xfrm>
        </p:spPr>
        <p:txBody>
          <a:bodyPr>
            <a:normAutofit fontScale="92500" lnSpcReduction="10000"/>
          </a:bodyPr>
          <a:lstStyle/>
          <a:p>
            <a:pPr>
              <a:buFont typeface="Arial" panose="020B0604020202020204" pitchFamily="34" charset="0"/>
              <a:buChar char="•"/>
            </a:pPr>
            <a:r>
              <a:rPr lang="en-CA" sz="2800" dirty="0"/>
              <a:t>Religious experience has to do with our relationship with a God whom we cannot see, hear, taste, smell, touch.  </a:t>
            </a:r>
            <a:endParaRPr lang="en-CA" sz="2800" dirty="0" smtClean="0"/>
          </a:p>
          <a:p>
            <a:pPr>
              <a:buFont typeface="Arial" panose="020B0604020202020204" pitchFamily="34" charset="0"/>
              <a:buChar char="•"/>
            </a:pPr>
            <a:r>
              <a:rPr lang="en-CA" sz="2800" dirty="0" smtClean="0"/>
              <a:t>That </a:t>
            </a:r>
            <a:r>
              <a:rPr lang="en-CA" sz="2800" dirty="0"/>
              <a:t>is, God is beyond, or transcends, our usual physical experience.  </a:t>
            </a:r>
            <a:endParaRPr lang="en-CA" sz="2800" dirty="0" smtClean="0"/>
          </a:p>
          <a:p>
            <a:pPr>
              <a:buFont typeface="Arial" panose="020B0604020202020204" pitchFamily="34" charset="0"/>
              <a:buChar char="•"/>
            </a:pPr>
            <a:r>
              <a:rPr lang="en-CA" sz="2800" dirty="0" smtClean="0"/>
              <a:t>God </a:t>
            </a:r>
            <a:r>
              <a:rPr lang="en-CA" sz="2800" dirty="0"/>
              <a:t>certainly knows that we humans are physical beings and that we relate in a physical way.  </a:t>
            </a:r>
            <a:endParaRPr lang="en-CA" sz="2800" dirty="0" smtClean="0"/>
          </a:p>
          <a:p>
            <a:pPr>
              <a:buFont typeface="Arial" panose="020B0604020202020204" pitchFamily="34" charset="0"/>
              <a:buChar char="•"/>
            </a:pPr>
            <a:r>
              <a:rPr lang="en-CA" sz="2800" dirty="0" smtClean="0"/>
              <a:t>That </a:t>
            </a:r>
            <a:r>
              <a:rPr lang="en-CA" sz="2800" dirty="0"/>
              <a:t>is why God reveals God’s-self to us in a physical way by entering human history as a man, Jesus</a:t>
            </a:r>
            <a:r>
              <a:rPr lang="en-CA" sz="2800" dirty="0" smtClean="0"/>
              <a:t>.</a:t>
            </a:r>
          </a:p>
          <a:p>
            <a:pPr>
              <a:buFont typeface="Arial" panose="020B0604020202020204" pitchFamily="34" charset="0"/>
              <a:buChar char="•"/>
            </a:pPr>
            <a:r>
              <a:rPr lang="en-CA" sz="2800" dirty="0" smtClean="0"/>
              <a:t> </a:t>
            </a:r>
            <a:r>
              <a:rPr lang="en-CA" sz="2800" dirty="0"/>
              <a:t>God makes God’s-self known to us through creation, but we must learn to “see” through creation to God, who is the source of all.</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1662032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From Earliest Times</a:t>
            </a:r>
            <a:endParaRPr lang="en-US" b="1" dirty="0"/>
          </a:p>
        </p:txBody>
      </p:sp>
      <p:sp>
        <p:nvSpPr>
          <p:cNvPr id="3" name="Content Placeholder 2"/>
          <p:cNvSpPr>
            <a:spLocks noGrp="1"/>
          </p:cNvSpPr>
          <p:nvPr>
            <p:ph idx="1"/>
          </p:nvPr>
        </p:nvSpPr>
        <p:spPr/>
        <p:txBody>
          <a:bodyPr>
            <a:normAutofit/>
          </a:bodyPr>
          <a:lstStyle/>
          <a:p>
            <a:r>
              <a:rPr lang="en-US" sz="2800" b="1" dirty="0"/>
              <a:t>Anthropologists</a:t>
            </a:r>
            <a:r>
              <a:rPr lang="en-US" sz="2800" dirty="0"/>
              <a:t> believe that the earliest humans came from the African continent. </a:t>
            </a:r>
            <a:r>
              <a:rPr lang="en-US" sz="2800" b="1" i="1" dirty="0"/>
              <a:t>Those who study traditional African religions note that Africans as people are deeply religious. </a:t>
            </a:r>
          </a:p>
          <a:p>
            <a:r>
              <a:rPr lang="en-US" sz="2800" dirty="0"/>
              <a:t>Religion permeates every aspect of their lives. </a:t>
            </a:r>
            <a:endParaRPr lang="en-CA" sz="2800" dirty="0"/>
          </a:p>
          <a:p>
            <a:pPr>
              <a:buFont typeface="Arial" panose="020B0604020202020204" pitchFamily="34" charset="0"/>
              <a:buChar char="•"/>
            </a:pPr>
            <a:endParaRPr lang="en-US" sz="2800" dirty="0"/>
          </a:p>
        </p:txBody>
      </p:sp>
      <p:pic>
        <p:nvPicPr>
          <p:cNvPr id="4" name="rg_hi" descr="http://t0.gstatic.com/images?q=tbn:ANd9GcQXq-1juD-uAWq97zFU2Guh0oE9XcmQ1F4UtD3PnTl26r0s2AK6">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869160"/>
            <a:ext cx="3744416" cy="1519802"/>
          </a:xfrm>
          <a:prstGeom prst="rect">
            <a:avLst/>
          </a:prstGeom>
          <a:noFill/>
          <a:ln>
            <a:noFill/>
          </a:ln>
        </p:spPr>
      </p:pic>
    </p:spTree>
    <p:extLst>
      <p:ext uri="{BB962C8B-B14F-4D97-AF65-F5344CB8AC3E}">
        <p14:creationId xmlns:p14="http://schemas.microsoft.com/office/powerpoint/2010/main" val="2847460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677334" y="2160589"/>
            <a:ext cx="8596668" cy="4133885"/>
          </a:xfrm>
        </p:spPr>
        <p:txBody>
          <a:bodyPr>
            <a:normAutofit fontScale="92500" lnSpcReduction="10000"/>
          </a:bodyPr>
          <a:lstStyle/>
          <a:p>
            <a:r>
              <a:rPr lang="en-US" sz="2800" dirty="0"/>
              <a:t>Anthropologist Arthur Leonard writes </a:t>
            </a:r>
          </a:p>
          <a:p>
            <a:pPr marL="0" indent="0">
              <a:buNone/>
            </a:pPr>
            <a:r>
              <a:rPr lang="en-US" sz="2800" dirty="0"/>
              <a:t>	</a:t>
            </a:r>
            <a:r>
              <a:rPr lang="en-US" sz="2800" i="1" dirty="0"/>
              <a:t>“[Africans] are in the strict sense of the word truly 	and deeply religious people, of whom it can be said, 	that they eat religiously, drink religiously, bathe 	religiously and dress religiously. In fact, all that is 	sustaining or weakening in African life, has to be 	anchored in religion, whether it be the individual’s 	relationship to the family, clan and tribe, or </a:t>
            </a:r>
            <a:r>
              <a:rPr lang="en-US" sz="2800" i="1" dirty="0" smtClean="0"/>
              <a:t>	morality, law</a:t>
            </a:r>
            <a:r>
              <a:rPr lang="en-US" sz="2800" i="1" dirty="0"/>
              <a:t>, worship, politics, social status, </a:t>
            </a:r>
            <a:r>
              <a:rPr lang="en-US" sz="2800" i="1" dirty="0" smtClean="0"/>
              <a:t>	economics</a:t>
            </a:r>
            <a:r>
              <a:rPr lang="en-US" sz="2800" i="1" dirty="0"/>
              <a:t>, 	etiquette, wars and peace.”</a:t>
            </a:r>
            <a:endParaRPr lang="en-CA" sz="2800" i="1" dirty="0"/>
          </a:p>
          <a:p>
            <a:endParaRPr lang="en-US" sz="2800" dirty="0"/>
          </a:p>
        </p:txBody>
      </p:sp>
    </p:spTree>
    <p:extLst>
      <p:ext uri="{BB962C8B-B14F-4D97-AF65-F5344CB8AC3E}">
        <p14:creationId xmlns:p14="http://schemas.microsoft.com/office/powerpoint/2010/main" val="2838681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2800" dirty="0"/>
              <a:t>The whole of African life is the source of their religion</a:t>
            </a:r>
            <a:r>
              <a:rPr lang="en-US" sz="2800" dirty="0" smtClean="0"/>
              <a:t>.</a:t>
            </a:r>
            <a:endParaRPr lang="en-CA" sz="2800" dirty="0"/>
          </a:p>
          <a:p>
            <a:r>
              <a:rPr lang="en-US" sz="2800" dirty="0"/>
              <a:t>If this is true of the descendants of the earliest human societies, </a:t>
            </a:r>
            <a:r>
              <a:rPr lang="en-US" sz="2800" b="1" i="1" dirty="0"/>
              <a:t>religion must be rooted deeply in the very core of who we are as human beings</a:t>
            </a:r>
            <a:r>
              <a:rPr lang="en-US" sz="2800" dirty="0"/>
              <a:t>.</a:t>
            </a:r>
            <a:endParaRPr lang="en-CA" sz="2800" dirty="0"/>
          </a:p>
          <a:p>
            <a:endParaRPr lang="en-US" sz="2800" dirty="0"/>
          </a:p>
        </p:txBody>
      </p:sp>
    </p:spTree>
    <p:extLst>
      <p:ext uri="{BB962C8B-B14F-4D97-AF65-F5344CB8AC3E}">
        <p14:creationId xmlns:p14="http://schemas.microsoft.com/office/powerpoint/2010/main" val="1521474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590</Words>
  <Application>Microsoft Office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What Does Religion Have to do With Culture?</vt:lpstr>
      <vt:lpstr>Let’s Review: What is Culture?</vt:lpstr>
      <vt:lpstr>How Would You Define Religion?</vt:lpstr>
      <vt:lpstr>A Definition for Religion</vt:lpstr>
      <vt:lpstr>Religious Symbols and Rituals</vt:lpstr>
      <vt:lpstr>Transcendence</vt:lpstr>
      <vt:lpstr>From Earliest Times</vt:lpstr>
      <vt:lpstr>Continued…</vt:lpstr>
      <vt:lpstr>Continued…</vt:lpstr>
      <vt:lpstr>Is Religion Still Important in Our Culture Today?</vt:lpstr>
      <vt:lpstr>Religion and Culture Today</vt:lpstr>
      <vt:lpstr>The Privatization of Religion in Canada</vt:lpstr>
      <vt:lpstr>World Youth Day</vt:lpstr>
      <vt:lpstr>Group Discussion Questions</vt:lpstr>
    </vt:vector>
  </TitlesOfParts>
  <Company>LDCSB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Kelly A</dc:creator>
  <cp:lastModifiedBy>Williams, Kelly A</cp:lastModifiedBy>
  <cp:revision>27</cp:revision>
  <dcterms:created xsi:type="dcterms:W3CDTF">2016-04-14T14:06:43Z</dcterms:created>
  <dcterms:modified xsi:type="dcterms:W3CDTF">2016-04-14T17:54:59Z</dcterms:modified>
</cp:coreProperties>
</file>