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937" y="1435395"/>
            <a:ext cx="8825658" cy="1162311"/>
          </a:xfrm>
        </p:spPr>
        <p:txBody>
          <a:bodyPr/>
          <a:lstStyle/>
          <a:p>
            <a:pPr algn="ctr"/>
            <a:r>
              <a:rPr lang="en-US" b="1" dirty="0" smtClean="0"/>
              <a:t>The Family and Culture</a:t>
            </a:r>
            <a:endParaRPr lang="en-US" b="1" dirty="0"/>
          </a:p>
        </p:txBody>
      </p:sp>
      <p:pic>
        <p:nvPicPr>
          <p:cNvPr id="1026" name="Picture 2" descr="http://teachingkidsnews.com/wp-content/uploads/2012/09/Family_Portrai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41" y="3242866"/>
            <a:ext cx="3558576" cy="23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Families in the Middle Years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This stage covers the </a:t>
            </a:r>
            <a:r>
              <a:rPr lang="en-US" sz="2400" b="1" dirty="0" smtClean="0"/>
              <a:t>empty</a:t>
            </a:r>
            <a:r>
              <a:rPr lang="en-US" sz="2400" dirty="0" smtClean="0"/>
              <a:t> </a:t>
            </a:r>
            <a:r>
              <a:rPr lang="en-US" sz="2400" dirty="0"/>
              <a:t>nest to retirement.  When the last child finally leaves home, parents have their home to themselves.  They may be close to </a:t>
            </a:r>
            <a:r>
              <a:rPr lang="en-US" sz="2400" b="1" dirty="0" smtClean="0"/>
              <a:t>retirement</a:t>
            </a:r>
            <a:r>
              <a:rPr lang="en-US" sz="2400" dirty="0" smtClean="0"/>
              <a:t> </a:t>
            </a:r>
            <a:r>
              <a:rPr lang="en-US" sz="2400" dirty="0"/>
              <a:t>but they are likely still very </a:t>
            </a:r>
            <a:r>
              <a:rPr lang="en-US" sz="2400" b="1" dirty="0" smtClean="0"/>
              <a:t>active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25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Aging Families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This stage of the family life cycle goes from </a:t>
            </a:r>
            <a:r>
              <a:rPr lang="en-US" sz="2400" b="1" dirty="0" smtClean="0"/>
              <a:t>retirement</a:t>
            </a:r>
            <a:r>
              <a:rPr lang="en-US" sz="2400" dirty="0" smtClean="0"/>
              <a:t> </a:t>
            </a:r>
            <a:r>
              <a:rPr lang="en-US" sz="2400" dirty="0"/>
              <a:t>to the death of both </a:t>
            </a:r>
            <a:r>
              <a:rPr lang="en-US" sz="2400" b="1" dirty="0" smtClean="0"/>
              <a:t>spouses</a:t>
            </a:r>
            <a:r>
              <a:rPr lang="en-US" sz="2400" dirty="0" smtClean="0"/>
              <a:t>.  </a:t>
            </a:r>
            <a:r>
              <a:rPr lang="en-US" sz="2400" dirty="0"/>
              <a:t>At this stage of life, parents have likely become </a:t>
            </a:r>
            <a:r>
              <a:rPr lang="en-US" sz="2400" b="1" dirty="0" smtClean="0"/>
              <a:t>grandparents</a:t>
            </a:r>
            <a:r>
              <a:rPr lang="en-US" sz="2400" dirty="0" smtClean="0"/>
              <a:t>, </a:t>
            </a:r>
            <a:r>
              <a:rPr lang="en-US" sz="2400" dirty="0"/>
              <a:t>and have time to enjoy their children’s children.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42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OERB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the Family?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9583"/>
            <a:ext cx="8825659" cy="4254500"/>
          </a:xfrm>
        </p:spPr>
        <p:txBody>
          <a:bodyPr>
            <a:normAutofit/>
          </a:bodyPr>
          <a:lstStyle/>
          <a:p>
            <a:pPr lvl="0"/>
            <a:r>
              <a:rPr lang="en-US" sz="2200" b="1" dirty="0"/>
              <a:t>Definition from the Catechism of the Catholic Church: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lvl="0"/>
            <a:r>
              <a:rPr lang="en-US" sz="2200" dirty="0"/>
              <a:t>“The family is the original cell of </a:t>
            </a:r>
            <a:r>
              <a:rPr lang="en-US" sz="2200" b="1" dirty="0" smtClean="0"/>
              <a:t>social</a:t>
            </a:r>
            <a:r>
              <a:rPr lang="en-US" sz="2200" dirty="0" smtClean="0"/>
              <a:t> </a:t>
            </a:r>
            <a:r>
              <a:rPr lang="en-US" sz="2200" dirty="0"/>
              <a:t>life.  It is the </a:t>
            </a:r>
            <a:endParaRPr lang="en-US" sz="2200" dirty="0" smtClean="0"/>
          </a:p>
          <a:p>
            <a:pPr marL="0" lvl="0" indent="0">
              <a:buNone/>
            </a:pPr>
            <a:r>
              <a:rPr lang="en-US" sz="2200" b="1" dirty="0" smtClean="0"/>
              <a:t>natural</a:t>
            </a:r>
            <a:r>
              <a:rPr lang="en-US" sz="2200" dirty="0" smtClean="0"/>
              <a:t> </a:t>
            </a:r>
            <a:r>
              <a:rPr lang="en-US" sz="2200" dirty="0"/>
              <a:t>society in which husband and wife are called to give themselves in </a:t>
            </a:r>
            <a:r>
              <a:rPr lang="en-US" sz="2200" b="1" dirty="0" smtClean="0"/>
              <a:t>love</a:t>
            </a:r>
            <a:r>
              <a:rPr lang="en-US" sz="2200" dirty="0" smtClean="0"/>
              <a:t> </a:t>
            </a:r>
            <a:r>
              <a:rPr lang="en-US" sz="2200" dirty="0"/>
              <a:t>and in the gift of </a:t>
            </a:r>
            <a:r>
              <a:rPr lang="en-US" sz="2200" b="1" dirty="0" smtClean="0"/>
              <a:t>life</a:t>
            </a:r>
            <a:r>
              <a:rPr lang="en-US" sz="2200" dirty="0" smtClean="0"/>
              <a:t>.  </a:t>
            </a:r>
            <a:r>
              <a:rPr lang="en-US" sz="2200" dirty="0"/>
              <a:t>Authority, stability, and a life of relationships within the family constitute the foundations for </a:t>
            </a:r>
            <a:r>
              <a:rPr lang="en-US" sz="2200" b="1" dirty="0" smtClean="0"/>
              <a:t>freedom</a:t>
            </a:r>
            <a:r>
              <a:rPr lang="en-US" sz="2200" dirty="0" smtClean="0"/>
              <a:t>, </a:t>
            </a:r>
            <a:r>
              <a:rPr lang="en-US" sz="2200" b="1" dirty="0" smtClean="0"/>
              <a:t>security</a:t>
            </a:r>
            <a:r>
              <a:rPr lang="en-US" sz="2200" dirty="0" smtClean="0"/>
              <a:t>, </a:t>
            </a:r>
            <a:r>
              <a:rPr lang="en-US" sz="2200" dirty="0"/>
              <a:t>and </a:t>
            </a:r>
            <a:r>
              <a:rPr lang="en-US" sz="2200" b="1" dirty="0" smtClean="0"/>
              <a:t>fraternity</a:t>
            </a:r>
            <a:r>
              <a:rPr lang="en-US" sz="2200" dirty="0" smtClean="0"/>
              <a:t> </a:t>
            </a:r>
            <a:r>
              <a:rPr lang="en-US" sz="2200" dirty="0"/>
              <a:t>within society.  The family is the </a:t>
            </a:r>
            <a:r>
              <a:rPr lang="en-US" sz="2200" b="1" dirty="0" smtClean="0"/>
              <a:t>community</a:t>
            </a:r>
            <a:r>
              <a:rPr lang="en-US" sz="2200" dirty="0" smtClean="0"/>
              <a:t> </a:t>
            </a:r>
            <a:r>
              <a:rPr lang="en-US" sz="2200" dirty="0"/>
              <a:t>in which, from childhood, one can learn moral </a:t>
            </a:r>
            <a:r>
              <a:rPr lang="en-US" sz="2200" b="1" dirty="0" smtClean="0"/>
              <a:t>values</a:t>
            </a:r>
            <a:r>
              <a:rPr lang="en-US" sz="2200" dirty="0" smtClean="0"/>
              <a:t>, </a:t>
            </a:r>
            <a:r>
              <a:rPr lang="en-US" sz="2200" dirty="0"/>
              <a:t>begin to </a:t>
            </a:r>
            <a:r>
              <a:rPr lang="en-US" sz="2200" dirty="0" smtClean="0"/>
              <a:t>honor </a:t>
            </a:r>
            <a:r>
              <a:rPr lang="en-US" sz="2200" b="1" dirty="0" smtClean="0"/>
              <a:t>God</a:t>
            </a:r>
            <a:r>
              <a:rPr lang="en-US" sz="2200" dirty="0" smtClean="0"/>
              <a:t>, </a:t>
            </a:r>
            <a:r>
              <a:rPr lang="en-US" sz="2200" dirty="0"/>
              <a:t>and make good use of </a:t>
            </a:r>
            <a:r>
              <a:rPr lang="en-US" sz="2200" b="1" dirty="0" smtClean="0"/>
              <a:t>freedom</a:t>
            </a:r>
            <a:r>
              <a:rPr lang="en-US" sz="2200" dirty="0" smtClean="0"/>
              <a:t>.  </a:t>
            </a:r>
            <a:r>
              <a:rPr lang="en-US" sz="2200" dirty="0"/>
              <a:t>Family life is an initiation into life in </a:t>
            </a:r>
            <a:r>
              <a:rPr lang="en-US" sz="2200" b="1" dirty="0" smtClean="0"/>
              <a:t>society</a:t>
            </a:r>
            <a:r>
              <a:rPr lang="en-US" sz="2200" dirty="0" smtClean="0"/>
              <a:t>.”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Definition from the Vanier Institute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1693"/>
            <a:ext cx="8825659" cy="438061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/>
              <a:t>“… any combination of </a:t>
            </a:r>
            <a:r>
              <a:rPr lang="en-US" sz="2400" b="1" dirty="0" smtClean="0"/>
              <a:t>two</a:t>
            </a:r>
            <a:r>
              <a:rPr lang="en-US" sz="2400" dirty="0" smtClean="0"/>
              <a:t> </a:t>
            </a:r>
            <a:r>
              <a:rPr lang="en-US" sz="2400" dirty="0"/>
              <a:t>or more persons who are bound together over time by ties of mutual consent, birth, and/or adoption or placement; and who, together, assume </a:t>
            </a:r>
            <a:r>
              <a:rPr lang="en-US" sz="2400" b="1" dirty="0" smtClean="0"/>
              <a:t>responsibilities</a:t>
            </a:r>
            <a:r>
              <a:rPr lang="en-US" sz="2400" dirty="0" smtClean="0"/>
              <a:t> </a:t>
            </a:r>
            <a:r>
              <a:rPr lang="en-US" sz="2400" dirty="0"/>
              <a:t>for variant combinations of some of the following:</a:t>
            </a:r>
          </a:p>
          <a:p>
            <a:pPr lvl="0"/>
            <a:r>
              <a:rPr lang="en-US" sz="2400" dirty="0"/>
              <a:t> </a:t>
            </a:r>
            <a:r>
              <a:rPr lang="en-US" sz="2400" b="1" dirty="0" smtClean="0"/>
              <a:t>Physical maintenance and care of group members</a:t>
            </a:r>
            <a:endParaRPr lang="en-US" sz="2400" b="1" dirty="0"/>
          </a:p>
          <a:p>
            <a:pPr lvl="0"/>
            <a:r>
              <a:rPr lang="en-US" sz="2400" b="1" dirty="0"/>
              <a:t> </a:t>
            </a:r>
            <a:r>
              <a:rPr lang="en-US" sz="2400" b="1" dirty="0" smtClean="0"/>
              <a:t>Addition of new members through procreation or adoption</a:t>
            </a:r>
            <a:endParaRPr lang="en-US" sz="2400" b="1" dirty="0"/>
          </a:p>
          <a:p>
            <a:pPr lvl="0"/>
            <a:r>
              <a:rPr lang="en-US" sz="2400" b="1" dirty="0"/>
              <a:t> </a:t>
            </a:r>
            <a:r>
              <a:rPr lang="en-US" sz="2400" b="1" dirty="0" smtClean="0"/>
              <a:t>Socialization</a:t>
            </a:r>
            <a:endParaRPr lang="en-US" sz="2400" b="1" dirty="0"/>
          </a:p>
          <a:p>
            <a:pPr lvl="0"/>
            <a:r>
              <a:rPr lang="en-US" sz="2400" b="1" dirty="0"/>
              <a:t> </a:t>
            </a:r>
            <a:r>
              <a:rPr lang="en-US" sz="2400" b="1" dirty="0" smtClean="0"/>
              <a:t>Social control of members</a:t>
            </a:r>
            <a:endParaRPr lang="en-US" sz="2400" b="1" dirty="0"/>
          </a:p>
          <a:p>
            <a:pPr lvl="0"/>
            <a:r>
              <a:rPr lang="en-US" sz="2400" b="1" dirty="0"/>
              <a:t> </a:t>
            </a:r>
            <a:r>
              <a:rPr lang="en-US" sz="2400" b="1" dirty="0" smtClean="0"/>
              <a:t>Production, consumption, and distribution of goods and services</a:t>
            </a:r>
            <a:endParaRPr lang="en-US" sz="2400" b="1" dirty="0"/>
          </a:p>
          <a:p>
            <a:pPr lvl="0"/>
            <a:r>
              <a:rPr lang="en-US" sz="2400" b="1" dirty="0"/>
              <a:t> </a:t>
            </a:r>
            <a:r>
              <a:rPr lang="en-US" sz="2400" b="1" dirty="0" smtClean="0"/>
              <a:t>Affective nurturance - love</a:t>
            </a:r>
            <a:endParaRPr lang="en-US" sz="2400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13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Beginning Families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first stage of family life is </a:t>
            </a:r>
            <a:r>
              <a:rPr lang="en-US" sz="2400" b="1" dirty="0" smtClean="0"/>
              <a:t>married</a:t>
            </a:r>
            <a:r>
              <a:rPr lang="en-US" sz="2400" dirty="0" smtClean="0"/>
              <a:t> </a:t>
            </a:r>
            <a:r>
              <a:rPr lang="en-US" sz="2400" dirty="0"/>
              <a:t>couples without </a:t>
            </a:r>
            <a:r>
              <a:rPr lang="en-US" sz="2400" b="1" dirty="0" smtClean="0"/>
              <a:t>children</a:t>
            </a:r>
            <a:r>
              <a:rPr lang="en-US" sz="2400" dirty="0" smtClean="0"/>
              <a:t>.  </a:t>
            </a:r>
            <a:r>
              <a:rPr lang="en-US" sz="2400" dirty="0"/>
              <a:t>When a couple marries in the Catholic Church, they promise not only to be faithful to each other, but to begin their family life </a:t>
            </a:r>
            <a:r>
              <a:rPr lang="en-US" sz="2400" b="1" dirty="0" smtClean="0"/>
              <a:t>together</a:t>
            </a:r>
            <a:r>
              <a:rPr lang="en-US" sz="2400" dirty="0" smtClean="0"/>
              <a:t>.  </a:t>
            </a:r>
            <a:r>
              <a:rPr lang="en-US" sz="2400" dirty="0"/>
              <a:t>This solemn promise is known as a </a:t>
            </a:r>
            <a:r>
              <a:rPr lang="en-US" sz="2400" b="1" dirty="0" smtClean="0"/>
              <a:t>covenant</a:t>
            </a:r>
            <a:r>
              <a:rPr lang="en-US" sz="2400" dirty="0" smtClean="0"/>
              <a:t>, </a:t>
            </a:r>
            <a:r>
              <a:rPr lang="en-US" sz="2400" dirty="0"/>
              <a:t>made between themselves and God.  As part of their covenant with God, they promise to welcome </a:t>
            </a:r>
            <a:r>
              <a:rPr lang="en-US" sz="2400" b="1" dirty="0" smtClean="0"/>
              <a:t>children</a:t>
            </a:r>
            <a:r>
              <a:rPr lang="en-US" sz="2400" dirty="0" smtClean="0"/>
              <a:t> </a:t>
            </a:r>
            <a:r>
              <a:rPr lang="en-US" sz="2400" dirty="0"/>
              <a:t>lovingly from God.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11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Childbearing Families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second stage of family life begins with the arrival of a </a:t>
            </a:r>
            <a:r>
              <a:rPr lang="en-US" sz="2400" b="1" dirty="0" smtClean="0"/>
              <a:t>baby</a:t>
            </a:r>
            <a:r>
              <a:rPr lang="en-US" sz="2400" dirty="0" smtClean="0"/>
              <a:t>.  </a:t>
            </a:r>
            <a:r>
              <a:rPr lang="en-US" sz="2400" dirty="0"/>
              <a:t>The Catholic Church understands that a person is created at the moment of </a:t>
            </a:r>
            <a:r>
              <a:rPr lang="en-US" sz="2400" b="1" dirty="0" smtClean="0"/>
              <a:t>conception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67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Families with Preschool 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The third stage of family life begins when the </a:t>
            </a:r>
            <a:r>
              <a:rPr lang="en-US" sz="2400" b="1" dirty="0" smtClean="0"/>
              <a:t>oldest</a:t>
            </a:r>
            <a:r>
              <a:rPr lang="en-US" sz="2400" dirty="0" smtClean="0"/>
              <a:t> </a:t>
            </a:r>
            <a:r>
              <a:rPr lang="en-US" sz="2400" dirty="0"/>
              <a:t>child in a family is 2 ½ years, through to 6 years of age.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376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Families with School 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This stage of family life begins when the oldest child starts grade </a:t>
            </a:r>
            <a:r>
              <a:rPr lang="en-US" sz="2400" b="1" dirty="0"/>
              <a:t>1</a:t>
            </a:r>
            <a:r>
              <a:rPr lang="en-US" sz="2400" dirty="0" smtClean="0"/>
              <a:t> </a:t>
            </a:r>
            <a:r>
              <a:rPr lang="en-US" sz="2400" dirty="0"/>
              <a:t>(at age 6).  This stage of family life continues while the oldest child is in </a:t>
            </a:r>
            <a:r>
              <a:rPr lang="en-US" sz="2400" b="1" dirty="0" smtClean="0"/>
              <a:t>elementary</a:t>
            </a:r>
            <a:r>
              <a:rPr lang="en-US" sz="2400" dirty="0" smtClean="0"/>
              <a:t> </a:t>
            </a:r>
            <a:r>
              <a:rPr lang="en-US" sz="2400" dirty="0"/>
              <a:t>school.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347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Families with Teenagers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This stage begins when the </a:t>
            </a:r>
            <a:r>
              <a:rPr lang="en-US" sz="2400" b="1" dirty="0" smtClean="0"/>
              <a:t>oldest</a:t>
            </a:r>
            <a:r>
              <a:rPr lang="en-US" sz="2400" dirty="0" smtClean="0"/>
              <a:t> </a:t>
            </a:r>
            <a:r>
              <a:rPr lang="en-US" sz="2400" dirty="0"/>
              <a:t>child becomes a </a:t>
            </a:r>
            <a:r>
              <a:rPr lang="en-US" sz="2400" b="1" dirty="0" smtClean="0"/>
              <a:t>teenager</a:t>
            </a:r>
            <a:r>
              <a:rPr lang="en-US" sz="2400" dirty="0" smtClean="0"/>
              <a:t> </a:t>
            </a:r>
            <a:r>
              <a:rPr lang="en-US" sz="2400" dirty="0"/>
              <a:t>and lasts throughout the teenage years. 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94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Families as Launching Centers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This stage begins when the </a:t>
            </a:r>
            <a:r>
              <a:rPr lang="en-US" sz="2400" b="1" dirty="0" smtClean="0"/>
              <a:t>first</a:t>
            </a:r>
            <a:r>
              <a:rPr lang="en-US" sz="2400" dirty="0" smtClean="0"/>
              <a:t> </a:t>
            </a:r>
            <a:r>
              <a:rPr lang="en-US" sz="2400" dirty="0"/>
              <a:t>child leaves </a:t>
            </a:r>
            <a:r>
              <a:rPr lang="en-US" sz="2400" b="1" dirty="0" smtClean="0"/>
              <a:t>home</a:t>
            </a:r>
            <a:r>
              <a:rPr lang="en-US" sz="2400" dirty="0" smtClean="0"/>
              <a:t>.  </a:t>
            </a:r>
            <a:r>
              <a:rPr lang="en-US" sz="2400" dirty="0"/>
              <a:t>The child, now grown up, moves out to their own </a:t>
            </a:r>
            <a:r>
              <a:rPr lang="en-US" sz="2400" b="1" dirty="0" smtClean="0"/>
              <a:t>residence</a:t>
            </a:r>
            <a:r>
              <a:rPr lang="en-US" sz="2400" dirty="0" smtClean="0"/>
              <a:t>.  </a:t>
            </a:r>
            <a:r>
              <a:rPr lang="en-US" sz="2400" dirty="0"/>
              <a:t>This happens when the young adult moves to attend post-secondary, or begins a new </a:t>
            </a:r>
            <a:r>
              <a:rPr lang="en-US" sz="2400" b="1" dirty="0" smtClean="0"/>
              <a:t>career</a:t>
            </a:r>
            <a:r>
              <a:rPr lang="en-US" sz="2400" dirty="0" smtClean="0"/>
              <a:t>.  </a:t>
            </a:r>
            <a:r>
              <a:rPr lang="en-US" sz="2400" dirty="0"/>
              <a:t>The stage concludes when the </a:t>
            </a:r>
            <a:r>
              <a:rPr lang="en-US" sz="2400" b="1" dirty="0" smtClean="0"/>
              <a:t>last</a:t>
            </a:r>
            <a:r>
              <a:rPr lang="en-US" sz="2400" dirty="0" smtClean="0"/>
              <a:t> </a:t>
            </a:r>
            <a:r>
              <a:rPr lang="en-US" sz="2400" dirty="0"/>
              <a:t>child (adult) moves out.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83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500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The Family and Culture</vt:lpstr>
      <vt:lpstr>What is the Family?</vt:lpstr>
      <vt:lpstr>Definition from the Vanier Institute</vt:lpstr>
      <vt:lpstr>Beginning Families</vt:lpstr>
      <vt:lpstr>Childbearing Families</vt:lpstr>
      <vt:lpstr>Families with Preschool Children</vt:lpstr>
      <vt:lpstr>Families with School Children</vt:lpstr>
      <vt:lpstr>Families with Teenagers</vt:lpstr>
      <vt:lpstr>Families as Launching Centers</vt:lpstr>
      <vt:lpstr>Families in the Middle Years</vt:lpstr>
      <vt:lpstr>Aging Families</vt:lpstr>
      <vt:lpstr>Source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Williams, Kelly A</cp:lastModifiedBy>
  <cp:revision>9</cp:revision>
  <dcterms:created xsi:type="dcterms:W3CDTF">2016-05-10T14:01:26Z</dcterms:created>
  <dcterms:modified xsi:type="dcterms:W3CDTF">2016-05-10T14:24:43Z</dcterms:modified>
</cp:coreProperties>
</file>