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Central Beliefs of Buddhists</a:t>
            </a:r>
          </a:p>
        </p:txBody>
      </p:sp>
    </p:spTree>
    <p:extLst>
      <p:ext uri="{BB962C8B-B14F-4D97-AF65-F5344CB8AC3E}">
        <p14:creationId xmlns:p14="http://schemas.microsoft.com/office/powerpoint/2010/main" val="178943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9795"/>
            <a:ext cx="8761413" cy="442314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 The Buddhist </a:t>
            </a:r>
            <a:r>
              <a:rPr lang="en-US" sz="2800" b="1" u="sng" dirty="0"/>
              <a:t>creed</a:t>
            </a:r>
            <a:r>
              <a:rPr lang="en-US" sz="2800" dirty="0"/>
              <a:t> can be summed up as the </a:t>
            </a:r>
            <a:r>
              <a:rPr lang="en-US" sz="2800" b="1" u="sng" dirty="0"/>
              <a:t>Three Jewels</a:t>
            </a:r>
            <a:r>
              <a:rPr lang="en-US" sz="2800" dirty="0"/>
              <a:t>.</a:t>
            </a:r>
          </a:p>
          <a:p>
            <a:r>
              <a:rPr lang="en-US" sz="2800" dirty="0"/>
              <a:t>The Three Jewels are central to Buddhists and refer to:</a:t>
            </a:r>
          </a:p>
          <a:p>
            <a:pPr marL="514350" indent="-514350">
              <a:buAutoNum type="arabicPeriod"/>
            </a:pPr>
            <a:r>
              <a:rPr lang="en-US" sz="2800" dirty="0"/>
              <a:t>The </a:t>
            </a:r>
            <a:r>
              <a:rPr lang="en-US" sz="2800" b="1" u="sng" dirty="0"/>
              <a:t>founder</a:t>
            </a:r>
            <a:r>
              <a:rPr lang="en-US" sz="2800" dirty="0"/>
              <a:t> of Buddhism (</a:t>
            </a:r>
            <a:r>
              <a:rPr lang="en-US" sz="2800" b="1" u="sng" dirty="0"/>
              <a:t>the Buddha</a:t>
            </a:r>
            <a:r>
              <a:rPr lang="en-US" sz="2800" dirty="0"/>
              <a:t>)</a:t>
            </a:r>
          </a:p>
          <a:p>
            <a:pPr marL="514350" indent="-514350">
              <a:buAutoNum type="arabicPeriod"/>
            </a:pPr>
            <a:r>
              <a:rPr lang="en-US" sz="2800" dirty="0"/>
              <a:t>The </a:t>
            </a:r>
            <a:r>
              <a:rPr lang="en-US" sz="2800" b="1" u="sng" dirty="0"/>
              <a:t>Buddha’s</a:t>
            </a:r>
            <a:r>
              <a:rPr lang="en-US" sz="2800" dirty="0"/>
              <a:t> teachings (</a:t>
            </a:r>
            <a:r>
              <a:rPr lang="en-US" sz="2800" b="1" u="sng" dirty="0"/>
              <a:t>dharma</a:t>
            </a:r>
            <a:r>
              <a:rPr lang="en-US" sz="2800" dirty="0"/>
              <a:t>)</a:t>
            </a:r>
          </a:p>
          <a:p>
            <a:pPr marL="514350" indent="-514350">
              <a:buAutoNum type="arabicPeriod"/>
            </a:pPr>
            <a:r>
              <a:rPr lang="en-US" sz="2800" dirty="0"/>
              <a:t>The Buddhist </a:t>
            </a:r>
            <a:r>
              <a:rPr lang="en-US" sz="2800" b="1" u="sng" dirty="0"/>
              <a:t>community</a:t>
            </a:r>
            <a:r>
              <a:rPr lang="en-US" sz="2800" dirty="0"/>
              <a:t> (</a:t>
            </a:r>
            <a:r>
              <a:rPr lang="en-US" sz="2800" b="1" u="sng" dirty="0"/>
              <a:t>sangha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* Buddhists believe that meaning can be found in our </a:t>
            </a:r>
            <a:r>
              <a:rPr lang="en-US" sz="2800" b="1" u="sng" dirty="0"/>
              <a:t>troubled</a:t>
            </a:r>
            <a:r>
              <a:rPr lang="en-US" sz="2800" dirty="0"/>
              <a:t> world through the Three Jewels.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/>
              <a:t>The Three Jewels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392" y="3026181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Three Marks of 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1056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Buddhist view of the material world is based on three understandings, or marks, of existence:</a:t>
            </a:r>
          </a:p>
          <a:p>
            <a:pPr marL="514350" indent="-514350">
              <a:buAutoNum type="arabicPeriod"/>
            </a:pPr>
            <a:r>
              <a:rPr lang="en-US" sz="2800" b="1" u="sng" dirty="0"/>
              <a:t>Impermanence</a:t>
            </a:r>
            <a:r>
              <a:rPr lang="en-US" sz="2800" b="1" dirty="0"/>
              <a:t> (</a:t>
            </a:r>
            <a:r>
              <a:rPr lang="en-US" sz="2800" b="1" u="sng" dirty="0" err="1"/>
              <a:t>Anicca</a:t>
            </a:r>
            <a:r>
              <a:rPr lang="en-US" sz="2800" b="1" dirty="0"/>
              <a:t>)</a:t>
            </a:r>
          </a:p>
          <a:p>
            <a:pPr>
              <a:buFontTx/>
              <a:buChar char="-"/>
            </a:pPr>
            <a:r>
              <a:rPr lang="en-US" sz="2800" dirty="0"/>
              <a:t>Nothing in the world stays the </a:t>
            </a:r>
            <a:r>
              <a:rPr lang="en-US" sz="2800" b="1" u="sng" dirty="0"/>
              <a:t>same</a:t>
            </a:r>
          </a:p>
          <a:p>
            <a:pPr>
              <a:buFontTx/>
              <a:buChar char="-"/>
            </a:pPr>
            <a:r>
              <a:rPr lang="en-US" sz="2800" dirty="0"/>
              <a:t>Everything is in a “process of </a:t>
            </a:r>
            <a:r>
              <a:rPr lang="en-US" sz="2800" b="1" u="sng" dirty="0"/>
              <a:t>flux</a:t>
            </a:r>
            <a:r>
              <a:rPr lang="en-US" sz="2800" dirty="0"/>
              <a:t>” (coming into being and passing out of being endlessly)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362" y="445432"/>
            <a:ext cx="2144011" cy="173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0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Three Marks of 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2. </a:t>
            </a:r>
            <a:r>
              <a:rPr lang="en-US" sz="2800" b="1" u="sng" dirty="0"/>
              <a:t>Suffering</a:t>
            </a:r>
            <a:r>
              <a:rPr lang="en-US" sz="2800" b="1" dirty="0"/>
              <a:t> (</a:t>
            </a:r>
            <a:r>
              <a:rPr lang="en-US" sz="2800" b="1" u="sng" dirty="0" err="1"/>
              <a:t>Dukka</a:t>
            </a:r>
            <a:r>
              <a:rPr lang="en-US" sz="2800" b="1" dirty="0"/>
              <a:t>)</a:t>
            </a:r>
          </a:p>
          <a:p>
            <a:pPr>
              <a:buFontTx/>
              <a:buChar char="-"/>
            </a:pPr>
            <a:r>
              <a:rPr lang="en-US" sz="2800" dirty="0"/>
              <a:t>Suffering is an </a:t>
            </a:r>
            <a:r>
              <a:rPr lang="en-US" sz="2800" b="1" u="sng" dirty="0"/>
              <a:t>inevitable</a:t>
            </a:r>
            <a:r>
              <a:rPr lang="en-US" sz="2800" dirty="0"/>
              <a:t> part of life (</a:t>
            </a:r>
            <a:r>
              <a:rPr lang="en-US" sz="2800" dirty="0" err="1"/>
              <a:t>eg</a:t>
            </a:r>
            <a:r>
              <a:rPr lang="en-US" sz="2800" dirty="0"/>
              <a:t>. Birth, old age, death, etc.)</a:t>
            </a:r>
          </a:p>
          <a:p>
            <a:pPr>
              <a:buFontTx/>
              <a:buChar char="-"/>
            </a:pPr>
            <a:r>
              <a:rPr lang="en-US" sz="2800" dirty="0"/>
              <a:t>We need to </a:t>
            </a:r>
            <a:r>
              <a:rPr lang="en-US" sz="2800" b="1" u="sng" dirty="0"/>
              <a:t>detach</a:t>
            </a:r>
            <a:r>
              <a:rPr lang="en-US" sz="2800" dirty="0"/>
              <a:t> ourselves from improper behaviour (</a:t>
            </a:r>
            <a:r>
              <a:rPr lang="en-US" sz="2800" dirty="0" err="1"/>
              <a:t>eg</a:t>
            </a:r>
            <a:r>
              <a:rPr lang="en-US" sz="2800" dirty="0"/>
              <a:t>. Seeking pleasure)</a:t>
            </a:r>
          </a:p>
        </p:txBody>
      </p:sp>
    </p:spTree>
    <p:extLst>
      <p:ext uri="{BB962C8B-B14F-4D97-AF65-F5344CB8AC3E}">
        <p14:creationId xmlns:p14="http://schemas.microsoft.com/office/powerpoint/2010/main" val="180433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Three Marks of 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37145"/>
            <a:ext cx="8761413" cy="45188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3. </a:t>
            </a:r>
            <a:r>
              <a:rPr lang="en-US" sz="2800" b="1" u="sng" dirty="0"/>
              <a:t>No self </a:t>
            </a:r>
            <a:r>
              <a:rPr lang="en-US" sz="2800" b="1" dirty="0"/>
              <a:t>(</a:t>
            </a:r>
            <a:r>
              <a:rPr lang="en-US" sz="2800" b="1" u="sng" dirty="0" err="1"/>
              <a:t>Anatta</a:t>
            </a:r>
            <a:r>
              <a:rPr lang="en-US" sz="2800" b="1" dirty="0"/>
              <a:t>)</a:t>
            </a:r>
          </a:p>
          <a:p>
            <a:pPr>
              <a:buFontTx/>
              <a:buChar char="-"/>
            </a:pPr>
            <a:r>
              <a:rPr lang="en-US" sz="2800" dirty="0"/>
              <a:t>There is nothing enduring about animals or humans</a:t>
            </a:r>
          </a:p>
          <a:p>
            <a:pPr>
              <a:buFontTx/>
              <a:buChar char="-"/>
            </a:pPr>
            <a:r>
              <a:rPr lang="en-US" sz="2800" dirty="0"/>
              <a:t>Nothing has a </a:t>
            </a:r>
            <a:r>
              <a:rPr lang="en-US" sz="2800" b="1" u="sng" dirty="0"/>
              <a:t>soul</a:t>
            </a:r>
          </a:p>
          <a:p>
            <a:pPr>
              <a:buFontTx/>
              <a:buChar char="-"/>
            </a:pPr>
            <a:r>
              <a:rPr lang="en-US" sz="2800" dirty="0"/>
              <a:t>There is no permanent self because every being is constantly </a:t>
            </a:r>
            <a:r>
              <a:rPr lang="en-US" sz="2800" b="1" u="sng" dirty="0"/>
              <a:t>changing</a:t>
            </a:r>
          </a:p>
          <a:p>
            <a:pPr>
              <a:buFontTx/>
              <a:buChar char="-"/>
            </a:pPr>
            <a:r>
              <a:rPr lang="en-US" sz="2800" dirty="0"/>
              <a:t>Every being is a bundle of </a:t>
            </a:r>
            <a:r>
              <a:rPr lang="en-US" sz="2800" b="1" u="sng" dirty="0"/>
              <a:t>energy</a:t>
            </a:r>
          </a:p>
          <a:p>
            <a:pPr>
              <a:buFontTx/>
              <a:buChar char="-"/>
            </a:pPr>
            <a:r>
              <a:rPr lang="en-US" sz="2800" dirty="0"/>
              <a:t>Our energy moves to a new </a:t>
            </a:r>
            <a:r>
              <a:rPr lang="en-US" sz="2800" b="1" u="sng" dirty="0"/>
              <a:t>body</a:t>
            </a:r>
            <a:r>
              <a:rPr lang="en-US" sz="2800" dirty="0"/>
              <a:t> when we die</a:t>
            </a:r>
          </a:p>
          <a:p>
            <a:pPr>
              <a:buFontTx/>
              <a:buChar char="-"/>
            </a:pPr>
            <a:r>
              <a:rPr lang="en-US" sz="2800" dirty="0"/>
              <a:t>Scientific support for this theory: no </a:t>
            </a:r>
            <a:r>
              <a:rPr lang="en-US" sz="2800" b="1" u="sng" dirty="0"/>
              <a:t>molecule</a:t>
            </a:r>
            <a:r>
              <a:rPr lang="en-US" sz="2800" dirty="0"/>
              <a:t> in our body was part of us </a:t>
            </a:r>
            <a:r>
              <a:rPr lang="en-US" sz="2800" b="1" u="sng" dirty="0"/>
              <a:t>7</a:t>
            </a:r>
            <a:r>
              <a:rPr lang="en-US" sz="2800" dirty="0"/>
              <a:t> years ago</a:t>
            </a:r>
          </a:p>
        </p:txBody>
      </p:sp>
    </p:spTree>
    <p:extLst>
      <p:ext uri="{BB962C8B-B14F-4D97-AF65-F5344CB8AC3E}">
        <p14:creationId xmlns:p14="http://schemas.microsoft.com/office/powerpoint/2010/main" val="191585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Samsara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701607"/>
          </a:xfrm>
        </p:spPr>
        <p:txBody>
          <a:bodyPr>
            <a:normAutofit/>
          </a:bodyPr>
          <a:lstStyle/>
          <a:p>
            <a:r>
              <a:rPr lang="en-US" sz="2800" dirty="0"/>
              <a:t>Means “the </a:t>
            </a:r>
            <a:r>
              <a:rPr lang="en-US" sz="2800" b="1" u="sng" dirty="0"/>
              <a:t>wheel</a:t>
            </a:r>
            <a:r>
              <a:rPr lang="en-US" sz="2800" dirty="0"/>
              <a:t> of rebirth”</a:t>
            </a:r>
          </a:p>
          <a:p>
            <a:r>
              <a:rPr lang="en-US" sz="2800" dirty="0"/>
              <a:t>Refers to the Buddhist belief that our existence is a like a </a:t>
            </a:r>
            <a:r>
              <a:rPr lang="en-US" sz="2800" b="1" u="sng" dirty="0"/>
              <a:t>cycle</a:t>
            </a:r>
            <a:r>
              <a:rPr lang="en-US" sz="2800" dirty="0"/>
              <a:t>: we live, die, and are </a:t>
            </a:r>
            <a:r>
              <a:rPr lang="en-US" sz="2800" b="1" u="sng" dirty="0"/>
              <a:t>reborn</a:t>
            </a:r>
          </a:p>
          <a:p>
            <a:r>
              <a:rPr lang="en-US" sz="2800" dirty="0"/>
              <a:t>The cycle of rebirth is one of </a:t>
            </a:r>
            <a:r>
              <a:rPr lang="en-US" sz="2800" b="1" u="sng" dirty="0"/>
              <a:t>endless</a:t>
            </a:r>
            <a:r>
              <a:rPr lang="en-US" sz="2800" dirty="0"/>
              <a:t> suffering</a:t>
            </a:r>
          </a:p>
          <a:p>
            <a:r>
              <a:rPr lang="en-US" sz="2800" dirty="0"/>
              <a:t>Reaching Nirvana liberates a person from Samsara</a:t>
            </a:r>
          </a:p>
        </p:txBody>
      </p:sp>
      <p:pic>
        <p:nvPicPr>
          <p:cNvPr id="1026" name="Picture 2" descr="http://s3.amazonaws.com/epubbud_uploads/13678287/dharmachakra-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663" y="11874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68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Karma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0428"/>
            <a:ext cx="8761413" cy="423175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 Means “action”</a:t>
            </a:r>
          </a:p>
          <a:p>
            <a:r>
              <a:rPr lang="en-US" sz="2800" dirty="0"/>
              <a:t>Refers to the “Law of cause and </a:t>
            </a:r>
            <a:r>
              <a:rPr lang="en-US" sz="2800" b="1" u="sng" dirty="0"/>
              <a:t>effect</a:t>
            </a:r>
          </a:p>
          <a:p>
            <a:r>
              <a:rPr lang="en-US" sz="2800" dirty="0"/>
              <a:t>Our </a:t>
            </a:r>
            <a:r>
              <a:rPr lang="en-US" sz="2800" b="1" u="sng" dirty="0"/>
              <a:t>current</a:t>
            </a:r>
            <a:r>
              <a:rPr lang="en-US" sz="2800" dirty="0"/>
              <a:t> status is the direct result of our previous lives</a:t>
            </a:r>
          </a:p>
          <a:p>
            <a:r>
              <a:rPr lang="en-US" sz="2800" dirty="0"/>
              <a:t>Buddhists believe that the decisions, behaviours, and attitudes from our </a:t>
            </a:r>
            <a:r>
              <a:rPr lang="en-US" sz="2800" b="1" u="sng" dirty="0"/>
              <a:t>previous</a:t>
            </a:r>
            <a:r>
              <a:rPr lang="en-US" sz="2800" dirty="0"/>
              <a:t> lives influence our </a:t>
            </a:r>
            <a:r>
              <a:rPr lang="en-US" sz="2800" b="1" u="sng" dirty="0"/>
              <a:t>current</a:t>
            </a:r>
            <a:r>
              <a:rPr lang="en-US" sz="2800" dirty="0"/>
              <a:t> life</a:t>
            </a:r>
          </a:p>
          <a:p>
            <a:r>
              <a:rPr lang="en-US" sz="2800" dirty="0"/>
              <a:t> </a:t>
            </a:r>
            <a:r>
              <a:rPr lang="en-US" sz="2800" b="1" u="sng" dirty="0"/>
              <a:t>Good</a:t>
            </a:r>
            <a:r>
              <a:rPr lang="en-US" sz="2800" dirty="0"/>
              <a:t> karma helps </a:t>
            </a:r>
            <a:r>
              <a:rPr lang="en-US" sz="2800" b="1" u="sng" dirty="0"/>
              <a:t>free</a:t>
            </a:r>
            <a:r>
              <a:rPr lang="en-US" sz="2800" dirty="0"/>
              <a:t> us from the cycle of rebirth</a:t>
            </a:r>
          </a:p>
        </p:txBody>
      </p:sp>
      <p:pic>
        <p:nvPicPr>
          <p:cNvPr id="2050" name="Picture 2" descr="http://www.spiritual-knowledge.net/images/kar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897" y="2360428"/>
            <a:ext cx="2640493" cy="17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17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Nirvana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967421"/>
          </a:xfrm>
        </p:spPr>
        <p:txBody>
          <a:bodyPr>
            <a:normAutofit/>
          </a:bodyPr>
          <a:lstStyle/>
          <a:p>
            <a:r>
              <a:rPr lang="en-US" sz="2800" dirty="0"/>
              <a:t>Means “</a:t>
            </a:r>
            <a:r>
              <a:rPr lang="en-US" sz="2800" b="1" u="sng" dirty="0"/>
              <a:t>blowing</a:t>
            </a:r>
            <a:r>
              <a:rPr lang="en-US" sz="2800" dirty="0"/>
              <a:t> out”</a:t>
            </a:r>
          </a:p>
          <a:p>
            <a:r>
              <a:rPr lang="en-US" sz="2800" dirty="0"/>
              <a:t>Buddhists believe nirvana </a:t>
            </a:r>
            <a:r>
              <a:rPr lang="en-US" sz="2800" b="1" u="sng" dirty="0"/>
              <a:t>frees</a:t>
            </a:r>
            <a:r>
              <a:rPr lang="en-US" sz="2800" dirty="0"/>
              <a:t> us from </a:t>
            </a:r>
            <a:r>
              <a:rPr lang="en-US" sz="2800" b="1" u="sng" dirty="0"/>
              <a:t>Samsara</a:t>
            </a:r>
            <a:r>
              <a:rPr lang="en-US" sz="2800" dirty="0"/>
              <a:t> (cycle of rebirth)</a:t>
            </a:r>
          </a:p>
          <a:p>
            <a:r>
              <a:rPr lang="en-US" sz="2800" dirty="0"/>
              <a:t>All </a:t>
            </a:r>
            <a:r>
              <a:rPr lang="en-US" sz="2800" b="1" u="sng" dirty="0"/>
              <a:t>selfish</a:t>
            </a:r>
            <a:r>
              <a:rPr lang="en-US" sz="2800" dirty="0"/>
              <a:t> desire and suffering cease to </a:t>
            </a:r>
            <a:r>
              <a:rPr lang="en-US" sz="2800" b="1" u="sng" dirty="0"/>
              <a:t>exist</a:t>
            </a:r>
            <a:r>
              <a:rPr lang="en-US" sz="2800" dirty="0"/>
              <a:t> in </a:t>
            </a:r>
            <a:r>
              <a:rPr lang="en-US" sz="2800" b="1" u="sng" dirty="0"/>
              <a:t>Nirvana</a:t>
            </a:r>
          </a:p>
          <a:p>
            <a:r>
              <a:rPr lang="en-US" sz="2800" dirty="0"/>
              <a:t>One experiences eternal </a:t>
            </a:r>
            <a:r>
              <a:rPr lang="en-US" sz="2800" b="1" u="sng" dirty="0"/>
              <a:t>bliss</a:t>
            </a:r>
            <a:r>
              <a:rPr lang="en-US" sz="2800" dirty="0"/>
              <a:t> in Nirvana</a:t>
            </a:r>
          </a:p>
          <a:p>
            <a:r>
              <a:rPr lang="en-US" sz="2800" dirty="0"/>
              <a:t>Nirvana is the ultimate </a:t>
            </a:r>
            <a:r>
              <a:rPr lang="en-US" sz="2800" b="1" u="sng" dirty="0"/>
              <a:t>goal</a:t>
            </a:r>
            <a:r>
              <a:rPr lang="en-US" sz="2800" dirty="0"/>
              <a:t> for Buddhists</a:t>
            </a:r>
          </a:p>
        </p:txBody>
      </p:sp>
      <p:pic>
        <p:nvPicPr>
          <p:cNvPr id="3074" name="Picture 2" descr="https://buddhists.org/wp-content/uploads/2014/03/nirvana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232" y="455185"/>
            <a:ext cx="3505496" cy="19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371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</TotalTime>
  <Words>380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Central Beliefs of Buddhists</vt:lpstr>
      <vt:lpstr> The Three Jewels </vt:lpstr>
      <vt:lpstr>The Three Marks of Existence</vt:lpstr>
      <vt:lpstr>The Three Marks of Existence</vt:lpstr>
      <vt:lpstr>The Three Marks of Existence</vt:lpstr>
      <vt:lpstr>Samsara</vt:lpstr>
      <vt:lpstr>Karma</vt:lpstr>
      <vt:lpstr>Nirvana</vt:lpstr>
    </vt:vector>
  </TitlesOfParts>
  <Company>LDCSB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22</cp:revision>
  <dcterms:created xsi:type="dcterms:W3CDTF">2016-06-07T14:04:21Z</dcterms:created>
  <dcterms:modified xsi:type="dcterms:W3CDTF">2019-12-04T15:35:33Z</dcterms:modified>
</cp:coreProperties>
</file>