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8" r:id="rId6"/>
    <p:sldId id="259" r:id="rId7"/>
    <p:sldId id="257" r:id="rId8"/>
    <p:sldId id="260" r:id="rId9"/>
    <p:sldId id="261" r:id="rId10"/>
    <p:sldId id="262" r:id="rId11"/>
    <p:sldId id="264" r:id="rId12"/>
    <p:sldId id="263" r:id="rId13"/>
    <p:sldId id="267" r:id="rId14"/>
    <p:sldId id="265" r:id="rId15"/>
    <p:sldId id="275" r:id="rId16"/>
    <p:sldId id="276" r:id="rId17"/>
    <p:sldId id="274" r:id="rId18"/>
    <p:sldId id="266" r:id="rId19"/>
    <p:sldId id="269" r:id="rId20"/>
    <p:sldId id="268" r:id="rId21"/>
    <p:sldId id="270" r:id="rId22"/>
    <p:sldId id="271" r:id="rId23"/>
    <p:sldId id="272" r:id="rId24"/>
    <p:sldId id="273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84F48-3B36-F6B6-FA67-F696D9916BF9}" v="1160" dt="2019-09-23T18:01:15.989"/>
    <p1510:client id="{E34CEDDD-3FC8-D114-0A34-2031155D3FEA}" v="1461" dt="2019-09-24T18:01:05.828"/>
    <p1510:client id="{F1512C13-07A5-AED1-F7B5-9E434D751BC0}" v="2849" dt="2019-09-25T23:32:30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5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37530B-6F3E-4C1B-8A40-2484222616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F07C8-98AB-4E11-B3FA-E48FCEDB9E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54A68-C959-424B-9329-E96870FBDAC1}" type="datetimeFigureOut">
              <a:rPr lang="en-US" smtClean="0"/>
              <a:t>9/25/2019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F0F72-5E8E-496E-A6AD-2806A60474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6CF72-931A-4D32-B985-E520240BC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4A5E4-E11D-4071-A883-AA7C183D2E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82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CB918-4568-45D4-BFC8-2E6BC6DF968B}" type="datetimeFigureOut">
              <a:rPr lang="en-US" smtClean="0"/>
              <a:t>9/25/2019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DBD86-A950-4035-A3DD-FF8A5736F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0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DBD86-A950-4035-A3DD-FF8A5736FB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n9bnvuOLtE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t65c91FLKI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gFeXjCIVpQ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cky beach&#10;&#10;">
            <a:extLst>
              <a:ext uri="{FF2B5EF4-FFF2-40B4-BE49-F238E27FC236}">
                <a16:creationId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8975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41A68A-8CD1-4105-B4EC-A56286CB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7B955F46-02E4-4A82-96F5-CBAFDD4A7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9775EF-026C-4E4A-873B-185915FB4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Donut 19">
                <a:extLst>
                  <a:ext uri="{FF2B5EF4-FFF2-40B4-BE49-F238E27FC236}">
                    <a16:creationId xmlns:a16="http://schemas.microsoft.com/office/drawing/2014/main" id="{400D0967-F02F-4275-8520-75D52A1DF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onut 21">
                <a:extLst>
                  <a:ext uri="{FF2B5EF4-FFF2-40B4-BE49-F238E27FC236}">
                    <a16:creationId xmlns:a16="http://schemas.microsoft.com/office/drawing/2014/main" id="{B4B16BA1-0F90-43DD-9D6C-6F196A15A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Donut 22">
                <a:extLst>
                  <a:ext uri="{FF2B5EF4-FFF2-40B4-BE49-F238E27FC236}">
                    <a16:creationId xmlns:a16="http://schemas.microsoft.com/office/drawing/2014/main" id="{7B652CBC-3D51-4C0E-8DDE-2C4A49B38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Donut 23">
                <a:extLst>
                  <a:ext uri="{FF2B5EF4-FFF2-40B4-BE49-F238E27FC236}">
                    <a16:creationId xmlns:a16="http://schemas.microsoft.com/office/drawing/2014/main" id="{3AFF0419-6554-4FDD-93AB-8A8C45FF5B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Autofit/>
          </a:bodyPr>
          <a:lstStyle/>
          <a:p>
            <a:r>
              <a:rPr lang="en-US" sz="4000" b="1" dirty="0"/>
              <a:t>Aboriginal Spirituality: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US" sz="4000" b="1" dirty="0"/>
              <a:t>Common Rituals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310D7E-8F1E-4C2F-8824-E43E043DD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7A7007-7D83-4AE3-975A-47541754D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F49B3-5C1C-4EAB-BC69-FD6307F61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CA17F-F037-41B4-8157-3223AFF5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/>
              <a:t>Birth and Naming Rituals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E87CD-7B26-403F-96C6-AA099E65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on a bed&#10;&#10;Description generated with high confidence">
            <a:extLst>
              <a:ext uri="{FF2B5EF4-FFF2-40B4-BE49-F238E27FC236}">
                <a16:creationId xmlns:a16="http://schemas.microsoft.com/office/drawing/2014/main" id="{35B57854-C359-4D0E-B544-8BA952F98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39" r="-2" b="-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F57504-A682-4C65-BF06-DBFF9C735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BE66-9DC9-41BA-AEEA-9503DADCC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b="1" dirty="0"/>
              <a:t>Who is often asked to be the name-giver of an infant?</a:t>
            </a:r>
          </a:p>
          <a:p>
            <a:r>
              <a:rPr lang="en-US" b="1" dirty="0"/>
              <a:t>Ultimately, who inspires the name of an infant?</a:t>
            </a:r>
          </a:p>
        </p:txBody>
      </p:sp>
    </p:spTree>
    <p:extLst>
      <p:ext uri="{BB962C8B-B14F-4D97-AF65-F5344CB8AC3E}">
        <p14:creationId xmlns:p14="http://schemas.microsoft.com/office/powerpoint/2010/main" val="1075640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27DF-6EE1-445B-9969-8A1837EC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Birth and Naming Rituals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49D14-D296-4454-95D1-75D0DC676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Usually a grandparent or elder will name a child.</a:t>
            </a:r>
          </a:p>
          <a:p>
            <a:r>
              <a:rPr lang="en-US" b="1" dirty="0"/>
              <a:t>The name-giver will often go into a period of fasting, meditation, prayer, or dreaming for inspiration.</a:t>
            </a:r>
          </a:p>
          <a:p>
            <a:r>
              <a:rPr lang="en-US" b="1" dirty="0"/>
              <a:t>The name that the name-giver is inspired to give the child is the name the Great Spirit selected.</a:t>
            </a:r>
          </a:p>
        </p:txBody>
      </p:sp>
    </p:spTree>
    <p:extLst>
      <p:ext uri="{BB962C8B-B14F-4D97-AF65-F5344CB8AC3E}">
        <p14:creationId xmlns:p14="http://schemas.microsoft.com/office/powerpoint/2010/main" val="2802233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EFEA-1C86-4449-B4D5-E8FA6A21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/>
              <a:t>The Vision Quest (Puberty)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18A4-774D-4C7F-A10C-210869D8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en-US" b="1" dirty="0"/>
              <a:t>Are vision quests meant for young or old members of the Aboriginal community?</a:t>
            </a:r>
          </a:p>
          <a:p>
            <a:r>
              <a:rPr lang="en-US" b="1" dirty="0"/>
              <a:t>What is the purpose of the vision quest?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8ADB7A-4AAA-4B79-91F7-FAB7F2D92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3" r="14067" b="2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11167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E0D89-AC8B-4E7E-9F55-EC412804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Vision 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7F8C0-E912-4DB9-BC20-696EAE36E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2234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 vision quest is a journey that is undertaken by a young person.</a:t>
            </a:r>
          </a:p>
          <a:p>
            <a:r>
              <a:rPr lang="en-US" b="1" dirty="0"/>
              <a:t>It is a journey that allows a young person to come of age and be accepted as an adult in the community.</a:t>
            </a:r>
          </a:p>
          <a:p>
            <a:r>
              <a:rPr lang="en-US" b="1" dirty="0"/>
              <a:t>It has been described as an intense, solitary, and spiritual experience.</a:t>
            </a:r>
          </a:p>
          <a:p>
            <a:r>
              <a:rPr lang="en-US" b="1" dirty="0"/>
              <a:t>Traditionally the young person who is on the quest prays and deprives themselves of food and sleep until they encounter a spirit helper who gives them guidance for the future.  </a:t>
            </a:r>
          </a:p>
          <a:p>
            <a:r>
              <a:rPr lang="en-US" b="1" dirty="0"/>
              <a:t>The spirit helper usually appears through a dream, vision, or phenomenon of nature.</a:t>
            </a:r>
          </a:p>
        </p:txBody>
      </p:sp>
    </p:spTree>
    <p:extLst>
      <p:ext uri="{BB962C8B-B14F-4D97-AF65-F5344CB8AC3E}">
        <p14:creationId xmlns:p14="http://schemas.microsoft.com/office/powerpoint/2010/main" val="301531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4F6EB-04DC-4C6D-8485-FCD53A4A9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795FBE-101B-4063-A5FC-8C0624B35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7EA-13E7-4C1E-ABB4-77E0E21D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en-US" sz="4100" b="1"/>
              <a:t>Death Rituals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1F853-6081-4216-9876-4D86330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andle that is lit up at night&#10;&#10;Description generated with high confidence">
            <a:extLst>
              <a:ext uri="{FF2B5EF4-FFF2-40B4-BE49-F238E27FC236}">
                <a16:creationId xmlns:a16="http://schemas.microsoft.com/office/drawing/2014/main" id="{B9732D38-0279-4791-91AA-10AF2B73F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458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EF61C2-EE68-43FF-A497-F2E60EA53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B5D7-9D9E-4811-8986-33D0885FA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en-US" b="1" dirty="0"/>
              <a:t>What are some rituals that may be held to honor the dead?</a:t>
            </a:r>
          </a:p>
        </p:txBody>
      </p:sp>
    </p:spTree>
    <p:extLst>
      <p:ext uri="{BB962C8B-B14F-4D97-AF65-F5344CB8AC3E}">
        <p14:creationId xmlns:p14="http://schemas.microsoft.com/office/powerpoint/2010/main" val="170775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D991-75FC-406A-B3A8-01C24A07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Death Rituals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659D8-640D-4426-BFAE-4B533D8A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b="1" dirty="0"/>
              <a:t>A Death Feast may be held for the spirit of the person who has passed away (after the individual has been given a suitable amount of time to become refamiliarized with being a spirit).</a:t>
            </a:r>
          </a:p>
          <a:p>
            <a:pPr marL="342900" indent="-342900"/>
            <a:r>
              <a:rPr lang="en-US" b="1" dirty="0"/>
              <a:t>A wake may be held to help someone who has died return to the body of mother earth.  This may involve a round dance.  A round dance is a ceremony to commune with spirits who have passed to the spirit world.</a:t>
            </a:r>
          </a:p>
        </p:txBody>
      </p:sp>
    </p:spTree>
    <p:extLst>
      <p:ext uri="{BB962C8B-B14F-4D97-AF65-F5344CB8AC3E}">
        <p14:creationId xmlns:p14="http://schemas.microsoft.com/office/powerpoint/2010/main" val="368797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7A7007-7D83-4AE3-975A-47541754D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F49B3-5C1C-4EAB-BC69-FD6307F61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AC10F0-CFC5-4814-8613-786F1847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 b="1" dirty="0"/>
              <a:t>Harvest Feast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E87CD-7B26-403F-96C6-AA099E65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fruit stand&#10;&#10;Description generated with high confidence">
            <a:extLst>
              <a:ext uri="{FF2B5EF4-FFF2-40B4-BE49-F238E27FC236}">
                <a16:creationId xmlns:a16="http://schemas.microsoft.com/office/drawing/2014/main" id="{CEEFFE22-B2E8-45D5-AD11-F6B7CE81D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7" r="24420" b="-1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F57504-A682-4C65-BF06-DBFF9C735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1A0C-84B7-4ED4-9527-406F19FB2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sz="2800" b="1" dirty="0"/>
              <a:t>When does the Harvest Feast take place?</a:t>
            </a:r>
          </a:p>
          <a:p>
            <a:r>
              <a:rPr lang="en-US" sz="2800" b="1" dirty="0"/>
              <a:t>What is the purpose of this Feast?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94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412C-D4CB-4A5F-AE06-976089BB3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/>
              <a:t>Harvest Feast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2E70-520D-47AD-A415-C1DC9762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The Harvest Feast occurs during harvest time.</a:t>
            </a:r>
          </a:p>
          <a:p>
            <a:pPr>
              <a:lnSpc>
                <a:spcPct val="90000"/>
              </a:lnSpc>
            </a:pPr>
            <a:r>
              <a:rPr lang="en-US" b="1" dirty="0"/>
              <a:t>This is a time for Aboriginals, especially farmers, to celebrate the harvest from the field and forest.</a:t>
            </a:r>
          </a:p>
          <a:p>
            <a:pPr>
              <a:lnSpc>
                <a:spcPct val="90000"/>
              </a:lnSpc>
            </a:pPr>
            <a:r>
              <a:rPr lang="en-US" b="1" dirty="0"/>
              <a:t>Aboriginals believe that the spirits must be credited with providing them with food.</a:t>
            </a:r>
          </a:p>
          <a:p>
            <a:pPr>
              <a:lnSpc>
                <a:spcPct val="90000"/>
              </a:lnSpc>
            </a:pPr>
            <a:r>
              <a:rPr lang="en-US" b="1" dirty="0"/>
              <a:t>It is also a time to renew the earth with prayers, chants, and dances.</a:t>
            </a:r>
          </a:p>
        </p:txBody>
      </p:sp>
      <p:pic>
        <p:nvPicPr>
          <p:cNvPr id="4" name="Picture 4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1A075C9E-89BA-4A09-B21E-4AEA70662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09" r="16166" b="-3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75952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7A7007-7D83-4AE3-975A-47541754D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F49B3-5C1C-4EAB-BC69-FD6307F61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A166F-1A12-48C5-9C4F-9215127B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 b="1" dirty="0"/>
              <a:t>The Powwow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E87CD-7B26-403F-96C6-AA099E65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flying kites in a field&#10;&#10;Description generated with very high confidence">
            <a:extLst>
              <a:ext uri="{FF2B5EF4-FFF2-40B4-BE49-F238E27FC236}">
                <a16:creationId xmlns:a16="http://schemas.microsoft.com/office/drawing/2014/main" id="{FD42E6D2-6740-4CF4-90F8-B4D5067FF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3" r="21674" b="-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F57504-A682-4C65-BF06-DBFF9C735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D20D-340E-4E3B-97D3-110DD48C1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b="1" dirty="0"/>
              <a:t>What is celebrated?</a:t>
            </a:r>
          </a:p>
          <a:p>
            <a:r>
              <a:rPr lang="en-US" b="1" dirty="0"/>
              <a:t>What happens during this dance?</a:t>
            </a:r>
          </a:p>
          <a:p>
            <a:r>
              <a:rPr lang="en-US" b="1" dirty="0"/>
              <a:t>What does the drumbeat symbolize?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https://www.youtube.com/watch?v=on9bnvuOLtE</a:t>
            </a:r>
            <a:endParaRPr lang="en-US"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4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9206-291E-462A-9688-0ECE3786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Powwow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46D7-8924-4172-9835-8A2C4CF62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9406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This is a special Aboriginal dance that promotes the renewal and restoration of right relationships and the healing of all creation.</a:t>
            </a:r>
          </a:p>
          <a:p>
            <a:r>
              <a:rPr lang="en-US" b="1" dirty="0"/>
              <a:t>Community members come together to sing, dance, and celebrate their identity, heritage, and language.</a:t>
            </a:r>
          </a:p>
          <a:p>
            <a:r>
              <a:rPr lang="en-US" b="1" dirty="0"/>
              <a:t>Powwows occur in a circle formation.</a:t>
            </a:r>
          </a:p>
          <a:p>
            <a:r>
              <a:rPr lang="en-US" b="1" dirty="0"/>
              <a:t>Dancers and singers enter the circle from the direction the sun rises (east) and then move in a clockwise direction (the same direction the sun moves).</a:t>
            </a:r>
          </a:p>
          <a:p>
            <a:r>
              <a:rPr lang="en-US" b="1" dirty="0"/>
              <a:t>A drum will be beaten to symbolize the solemn rhythm of creation, the heartbeat of Mother Earth, and the heartbeat that all hear in their mother's womb.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4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BAA-6282-4673-9ACE-54B19C5F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Your Task: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DC358-F18B-4F0F-8714-A2DB31DAA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975428"/>
          </a:xfrm>
        </p:spPr>
        <p:txBody>
          <a:bodyPr>
            <a:normAutofit fontScale="62500" lnSpcReduction="20000"/>
          </a:bodyPr>
          <a:lstStyle/>
          <a:p>
            <a:r>
              <a:rPr lang="en-US" sz="2800" b="1" dirty="0"/>
              <a:t>Read page 79 – 84 in the textbook and make notes on the following Aboriginal rituals using the handout:</a:t>
            </a:r>
            <a:endParaRPr lang="en-US" b="1" dirty="0"/>
          </a:p>
          <a:p>
            <a:pPr>
              <a:buFont typeface="Wingdings"/>
              <a:buChar char="Ø"/>
            </a:pPr>
            <a:r>
              <a:rPr lang="en-US" sz="2800" b="1" u="sng" dirty="0"/>
              <a:t>Smudging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Sacred Pipe Ceremony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The Sweat Lodge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Birth and naming rituals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Vision Quest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Death rituals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Harvest Feast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The Powwow</a:t>
            </a:r>
          </a:p>
          <a:p>
            <a:pPr>
              <a:buFont typeface="Wingdings"/>
              <a:buChar char="Ø"/>
            </a:pPr>
            <a:r>
              <a:rPr lang="en-US" sz="2800" b="1" u="sng" dirty="0"/>
              <a:t>Giveaways and the Potlatch</a:t>
            </a:r>
          </a:p>
        </p:txBody>
      </p:sp>
    </p:spTree>
    <p:extLst>
      <p:ext uri="{BB962C8B-B14F-4D97-AF65-F5344CB8AC3E}">
        <p14:creationId xmlns:p14="http://schemas.microsoft.com/office/powerpoint/2010/main" val="313578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487E-14A1-4C95-A06F-11B61948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/>
              <a:t>Giveaways and Potlatches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CD2AF-3977-48A4-83A5-2C736669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en-US" b="1" dirty="0"/>
              <a:t>What are potlatches like in mainstream society?</a:t>
            </a:r>
          </a:p>
          <a:p>
            <a:r>
              <a:rPr lang="en-US" b="1" dirty="0"/>
              <a:t>How are Native potlatches different than those experienced in mainstream society?</a:t>
            </a:r>
          </a:p>
          <a:p>
            <a:endParaRPr lang="en-US" dirty="0"/>
          </a:p>
        </p:txBody>
      </p:sp>
      <p:pic>
        <p:nvPicPr>
          <p:cNvPr id="4" name="Picture 4" descr="A red table cloth&#10;&#10;Description generated with high confidence">
            <a:extLst>
              <a:ext uri="{FF2B5EF4-FFF2-40B4-BE49-F238E27FC236}">
                <a16:creationId xmlns:a16="http://schemas.microsoft.com/office/drawing/2014/main" id="{E508C634-0E73-46E5-A491-ADE251723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9" r="21688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00103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1CA0-5E98-472B-9ED5-E0B5CA03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Giveaways and Potlatches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FEE5F-DDC6-408B-9C7F-F9CD2E31B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Giveaway:</a:t>
            </a:r>
            <a:r>
              <a:rPr lang="en-US" dirty="0"/>
              <a:t> </a:t>
            </a:r>
            <a:r>
              <a:rPr lang="en-US" b="1" dirty="0"/>
              <a:t>This is a ritual that may be held in honor of a special event (ex. A birth or wedding) or in honor of someone who has died.  Gifts are commonly given out during giveaways.  Dancing and singing may also accompany these rituals.</a:t>
            </a:r>
          </a:p>
          <a:p>
            <a:r>
              <a:rPr lang="en-US" b="1" dirty="0"/>
              <a:t>Potlatches: These rituals may also commemorate important events.  The individual who hosts a potlatch may see their social status increase.  Members of the community may use the opportunity to recognize the generosity, wealth, and power of the person hosting the potlatch.</a:t>
            </a:r>
          </a:p>
        </p:txBody>
      </p:sp>
    </p:spTree>
    <p:extLst>
      <p:ext uri="{BB962C8B-B14F-4D97-AF65-F5344CB8AC3E}">
        <p14:creationId xmlns:p14="http://schemas.microsoft.com/office/powerpoint/2010/main" val="223234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5CB0-C045-4656-8152-6D520926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091C5-4501-4CB4-BA45-013201E12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Religions: A Canadian Catholic Perspective.  Nelson Education.</a:t>
            </a:r>
          </a:p>
        </p:txBody>
      </p:sp>
    </p:spTree>
    <p:extLst>
      <p:ext uri="{BB962C8B-B14F-4D97-AF65-F5344CB8AC3E}">
        <p14:creationId xmlns:p14="http://schemas.microsoft.com/office/powerpoint/2010/main" val="374197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002-9786-4F17-A29D-55B1EED7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 Overview of Aboriginal Rituals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3ACA0-6DD1-4785-B1B1-B0BD93C5A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*Instructions: Please take out the notes you made on the Aboriginal rituals that were listed during our previous class.</a:t>
            </a:r>
          </a:p>
        </p:txBody>
      </p:sp>
    </p:spTree>
    <p:extLst>
      <p:ext uri="{BB962C8B-B14F-4D97-AF65-F5344CB8AC3E}">
        <p14:creationId xmlns:p14="http://schemas.microsoft.com/office/powerpoint/2010/main" val="3095987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4F6EB-04DC-4C6D-8485-FCD53A4A9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795FBE-101B-4063-A5FC-8C0624B35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89780-828A-4E43-B797-188C31D7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en-US" b="1" dirty="0"/>
              <a:t>Smudging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1F853-6081-4216-9876-4D86330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clothing, holding&#10;&#10;Description generated with high confidence">
            <a:extLst>
              <a:ext uri="{FF2B5EF4-FFF2-40B4-BE49-F238E27FC236}">
                <a16:creationId xmlns:a16="http://schemas.microsoft.com/office/drawing/2014/main" id="{0118A2F7-08E8-4C52-BD04-6A58E7D40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5" r="5562" b="-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EF61C2-EE68-43FF-A497-F2E60EA53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2570F-F3D2-4E7C-B93A-0DE2BBF6E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What is the purpose of smudging?</a:t>
            </a:r>
          </a:p>
          <a:p>
            <a:r>
              <a:rPr lang="en-US" b="1" dirty="0"/>
              <a:t>What happens during a smudging ceremony?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https://www.youtube.com/watch?v=ut65c91FLKI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1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BCF0-CFCD-4A53-93D6-86A0ED3C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/>
              <a:t>Smudging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D3A8-997C-4795-806A-2607DCE66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6589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b="1" dirty="0">
                <a:ea typeface="+mn-lt"/>
                <a:cs typeface="+mn-lt"/>
              </a:rPr>
              <a:t>Smudging  is a holy act.</a:t>
            </a:r>
            <a:endParaRPr lang="en-US" sz="2100" b="1" dirty="0"/>
          </a:p>
          <a:p>
            <a:pPr>
              <a:lnSpc>
                <a:spcPct val="90000"/>
              </a:lnSpc>
            </a:pPr>
            <a:r>
              <a:rPr lang="en-US" sz="2100" b="1" dirty="0">
                <a:ea typeface="+mn-lt"/>
                <a:cs typeface="+mn-lt"/>
              </a:rPr>
              <a:t>Sacred herbs are burned in a shell or earthen bowl, and then the smoke is brushed or washed over the eyes, mouth, ears, hands, heart, and whole being of each participant.</a:t>
            </a:r>
            <a:endParaRPr lang="en-US" sz="2100" b="1" dirty="0"/>
          </a:p>
          <a:p>
            <a:pPr>
              <a:lnSpc>
                <a:spcPct val="90000"/>
              </a:lnSpc>
            </a:pPr>
            <a:r>
              <a:rPr lang="en-US" sz="2100" b="1" dirty="0">
                <a:ea typeface="+mn-lt"/>
                <a:cs typeface="+mn-lt"/>
              </a:rPr>
              <a:t>The cleansing smoke can purify people and places before important events.</a:t>
            </a:r>
            <a:endParaRPr lang="en-US" sz="2100" b="1" dirty="0"/>
          </a:p>
          <a:p>
            <a:pPr>
              <a:lnSpc>
                <a:spcPct val="90000"/>
              </a:lnSpc>
            </a:pPr>
            <a:r>
              <a:rPr lang="en-US" sz="2100" b="1" dirty="0">
                <a:ea typeface="+mn-lt"/>
                <a:cs typeface="+mn-lt"/>
              </a:rPr>
              <a:t>The ashes are holy.</a:t>
            </a:r>
            <a:endParaRPr lang="en-US" sz="2100" b="1" dirty="0"/>
          </a:p>
          <a:p>
            <a:pPr>
              <a:lnSpc>
                <a:spcPct val="90000"/>
              </a:lnSpc>
            </a:pPr>
            <a:r>
              <a:rPr lang="en-US" sz="2100" b="1" dirty="0">
                <a:ea typeface="+mn-lt"/>
                <a:cs typeface="+mn-lt"/>
              </a:rPr>
              <a:t>The ashes are returned to the earth after the ceremony.</a:t>
            </a:r>
            <a:endParaRPr lang="en-US" sz="2100" b="1" dirty="0"/>
          </a:p>
          <a:p>
            <a:pPr>
              <a:lnSpc>
                <a:spcPct val="90000"/>
              </a:lnSpc>
            </a:pPr>
            <a:endParaRPr lang="en-US" sz="1900"/>
          </a:p>
        </p:txBody>
      </p:sp>
      <p:pic>
        <p:nvPicPr>
          <p:cNvPr id="4" name="Picture 4" descr="A picture containing person, man, sky, outdoor&#10;&#10;Description generated with very high confidence">
            <a:extLst>
              <a:ext uri="{FF2B5EF4-FFF2-40B4-BE49-F238E27FC236}">
                <a16:creationId xmlns:a16="http://schemas.microsoft.com/office/drawing/2014/main" id="{08888200-F195-4835-8895-0DEA924E8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" r="32722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7172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4F6EB-04DC-4C6D-8485-FCD53A4A9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795FBE-101B-4063-A5FC-8C0624B35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B8F8C7-3987-4524-A700-B188656C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b="1" dirty="0"/>
              <a:t>The Sacred Pipe Ceremony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1F853-6081-4216-9876-4D86330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5A1F9157-2F18-4B03-8A2D-0FE89D99C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" r="-4" b="4536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EF61C2-EE68-43FF-A497-F2E60EA53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85B74-A093-4F64-A704-0CA2B7D6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What happens during a Sacred Pipe Ceremony?</a:t>
            </a:r>
          </a:p>
          <a:p>
            <a:r>
              <a:rPr lang="en-US" b="1" dirty="0"/>
              <a:t>What are the symbolic elements in this ceremony?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https://www.youtube.com/watch?v=-gFeXjCIVpQ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0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1195-0A78-42D1-9DE8-CF924665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Sacred Pipe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FC489-AB27-4177-A1C1-E7B2EB353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5268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It is one of the most powerful and sacred spiritual rituals for Aboriginal 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Pipe symbolizes unity and harmony of the world.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Pipe carrier will pray that the whole universe and all it contains will be transferred to the pipe.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 Great Spirit is all that the pipe contains when it is lit.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Stone bowl of the pipe represents truth.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Stem represents the way we are to live (</a:t>
            </a:r>
            <a:r>
              <a:rPr lang="en-US" dirty="0" err="1">
                <a:ea typeface="+mn-lt"/>
                <a:cs typeface="+mn-lt"/>
              </a:rPr>
              <a:t>eg.</a:t>
            </a:r>
            <a:r>
              <a:rPr lang="en-US" dirty="0">
                <a:ea typeface="+mn-lt"/>
                <a:cs typeface="+mn-lt"/>
              </a:rPr>
              <a:t> In harmony with nature)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Bowl represents the woman and stem represents the man.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Joining the bowl to the stem symbolizes unity and balance between man and woman.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7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37A7007-7D83-4AE3-975A-47541754D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A1F49B3-5C1C-4EAB-BC69-FD6307F61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98A830-A207-4F11-AB67-AA016C09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 b="1" dirty="0"/>
              <a:t>The Sweat Lodge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C7E87CD-7B26-403F-96C6-AA099E65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walking down a dirt road holding an umbrella&#10;&#10;Description generated with high confidence">
            <a:extLst>
              <a:ext uri="{FF2B5EF4-FFF2-40B4-BE49-F238E27FC236}">
                <a16:creationId xmlns:a16="http://schemas.microsoft.com/office/drawing/2014/main" id="{F0F14C06-726D-4211-82FA-86B506C81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 r="17485" b="3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F57504-A682-4C65-BF06-DBFF9C735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6CE90-3070-43EE-85C7-2E61BE6E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en-US" b="1" dirty="0"/>
              <a:t>What are the goals of this ceremony?</a:t>
            </a:r>
          </a:p>
          <a:p>
            <a:r>
              <a:rPr lang="en-US" b="1" dirty="0"/>
              <a:t>What is a sweat lodge?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BA44-40D6-41C7-9E41-34989A45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Sweat Lodge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BAE65-2D3F-461F-8643-67719C8A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goals of this ceremony are to purify the body, mind, spirit, and heart, and to restore right relationships with self, others, the Creator, and all of creation.</a:t>
            </a:r>
          </a:p>
          <a:p>
            <a:r>
              <a:rPr lang="en-US" b="1" dirty="0"/>
              <a:t>A sweat lodge is a closed structure built around a pit into which rocks are placed during the ceremony.</a:t>
            </a:r>
          </a:p>
          <a:p>
            <a:r>
              <a:rPr lang="en-US" b="1" dirty="0"/>
              <a:t>The sweat leader pours water onto the hot rocks to create steam.</a:t>
            </a:r>
          </a:p>
          <a:p>
            <a:r>
              <a:rPr lang="en-US" b="1" dirty="0"/>
              <a:t>Participants return to the womb and the innocence of childhood.</a:t>
            </a:r>
          </a:p>
        </p:txBody>
      </p:sp>
    </p:spTree>
    <p:extLst>
      <p:ext uri="{BB962C8B-B14F-4D97-AF65-F5344CB8AC3E}">
        <p14:creationId xmlns:p14="http://schemas.microsoft.com/office/powerpoint/2010/main" val="352191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8D3906-6C4B-4C66-BE68-0D1FA2ED4476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terms/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2FB02F-45D9-43FA-84AE-288820E226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1407BB-19AF-4059-8191-DED6DB66DC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575</Words>
  <Application>Microsoft Office PowerPoint</Application>
  <PresentationFormat>Widescreen</PresentationFormat>
  <Paragraphs>95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Garamond</vt:lpstr>
      <vt:lpstr>Wingdings</vt:lpstr>
      <vt:lpstr>Organic</vt:lpstr>
      <vt:lpstr>Aboriginal Spirituality:</vt:lpstr>
      <vt:lpstr>Your Task:</vt:lpstr>
      <vt:lpstr>An Overview of Aboriginal Rituals</vt:lpstr>
      <vt:lpstr>Smudging</vt:lpstr>
      <vt:lpstr>Smudging</vt:lpstr>
      <vt:lpstr>The Sacred Pipe Ceremony</vt:lpstr>
      <vt:lpstr>The Sacred Pipe Ceremony</vt:lpstr>
      <vt:lpstr>The Sweat Lodge</vt:lpstr>
      <vt:lpstr>The Sweat Lodge</vt:lpstr>
      <vt:lpstr>Birth and Naming Rituals</vt:lpstr>
      <vt:lpstr>Birth and Naming Rituals</vt:lpstr>
      <vt:lpstr>The Vision Quest (Puberty)</vt:lpstr>
      <vt:lpstr>The Vision Quest</vt:lpstr>
      <vt:lpstr>Death Rituals</vt:lpstr>
      <vt:lpstr>Death Rituals</vt:lpstr>
      <vt:lpstr>Harvest Feast</vt:lpstr>
      <vt:lpstr>Harvest Feast</vt:lpstr>
      <vt:lpstr>The Powwow</vt:lpstr>
      <vt:lpstr>The Powwow</vt:lpstr>
      <vt:lpstr>Giveaways and Potlatches</vt:lpstr>
      <vt:lpstr>Giveaways and Potlatches</vt:lpstr>
      <vt:lpstr>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 ORGANIC DESIGN</dc:title>
  <dc:creator/>
  <cp:lastModifiedBy/>
  <cp:revision>682</cp:revision>
  <dcterms:created xsi:type="dcterms:W3CDTF">2019-05-14T07:03:42Z</dcterms:created>
  <dcterms:modified xsi:type="dcterms:W3CDTF">2019-09-25T23:35:14Z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