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Jewish Scriptures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135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Textbook 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34383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 smtClean="0"/>
              <a:t>Read p. 127-129 and answer the following:</a:t>
            </a:r>
          </a:p>
          <a:p>
            <a:pPr>
              <a:buFontTx/>
              <a:buChar char="-"/>
            </a:pPr>
            <a:r>
              <a:rPr lang="en-CA" sz="2800" dirty="0" smtClean="0"/>
              <a:t>How do the Creation stories differ from each other?</a:t>
            </a:r>
          </a:p>
          <a:p>
            <a:pPr>
              <a:buFontTx/>
              <a:buChar char="-"/>
            </a:pPr>
            <a:r>
              <a:rPr lang="en-CA" sz="2800" dirty="0" smtClean="0"/>
              <a:t>What do the Creation stories reveal about God and human nature?</a:t>
            </a:r>
          </a:p>
          <a:p>
            <a:pPr>
              <a:buFontTx/>
              <a:buChar char="-"/>
            </a:pPr>
            <a:r>
              <a:rPr lang="en-CA" sz="2800" dirty="0" smtClean="0"/>
              <a:t>Why is Abraham a key figure for the Jewish people?</a:t>
            </a:r>
          </a:p>
          <a:p>
            <a:r>
              <a:rPr lang="en-CA" sz="2800" dirty="0" smtClean="0"/>
              <a:t>Read p. 130-131 and answer the following:</a:t>
            </a:r>
          </a:p>
          <a:p>
            <a:pPr>
              <a:buFontTx/>
              <a:buChar char="-"/>
            </a:pPr>
            <a:r>
              <a:rPr lang="en-CA" sz="2800" dirty="0" smtClean="0"/>
              <a:t>Why is Moses an important figure for the Jewish people?</a:t>
            </a:r>
          </a:p>
          <a:p>
            <a:pPr>
              <a:buFontTx/>
              <a:buChar char="-"/>
            </a:pPr>
            <a:r>
              <a:rPr lang="en-CA" sz="2800" dirty="0" smtClean="0"/>
              <a:t>Copy the 10 Commandments.</a:t>
            </a:r>
          </a:p>
          <a:p>
            <a:pPr>
              <a:buFontTx/>
              <a:buChar char="-"/>
            </a:pPr>
            <a:r>
              <a:rPr lang="en-CA" sz="2800" dirty="0" smtClean="0"/>
              <a:t>In your opinion, what Commandments are the toughest to follow?  </a:t>
            </a:r>
            <a:r>
              <a:rPr lang="en-CA" sz="2800" smtClean="0"/>
              <a:t>Explain.</a:t>
            </a:r>
            <a:endParaRPr lang="en-CA" sz="2800" dirty="0" smtClean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5966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p. 132 and answer the following:</a:t>
            </a:r>
          </a:p>
          <a:p>
            <a:pPr>
              <a:buFontTx/>
              <a:buChar char="-"/>
            </a:pPr>
            <a:r>
              <a:rPr lang="en-US" dirty="0" smtClean="0"/>
              <a:t>What is King David known for?</a:t>
            </a:r>
          </a:p>
          <a:p>
            <a:pPr>
              <a:buFontTx/>
              <a:buChar char="-"/>
            </a:pPr>
            <a:r>
              <a:rPr lang="en-US" dirty="0" smtClean="0"/>
              <a:t>Explain the importance of the Temple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Read the passage, “The Synagogue” on p.. 123-124 and make summary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The </a:t>
            </a:r>
            <a:r>
              <a:rPr lang="en-CA" b="1" dirty="0" err="1" smtClean="0"/>
              <a:t>Tanak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The Jewish Bible is called the </a:t>
            </a:r>
            <a:r>
              <a:rPr lang="en-CA" sz="2800" b="1" dirty="0"/>
              <a:t>TANAK</a:t>
            </a:r>
            <a:r>
              <a:rPr lang="en-CA" sz="2800" dirty="0"/>
              <a:t> and it consists of: </a:t>
            </a:r>
            <a:endParaRPr lang="en-CA" sz="2800" dirty="0" smtClean="0"/>
          </a:p>
          <a:p>
            <a:r>
              <a:rPr lang="en-CA" sz="2800" dirty="0" smtClean="0"/>
              <a:t>1</a:t>
            </a:r>
            <a:r>
              <a:rPr lang="en-CA" sz="2800" dirty="0"/>
              <a:t>. The Law (Torah) </a:t>
            </a:r>
            <a:endParaRPr lang="en-CA" sz="2800" dirty="0" smtClean="0"/>
          </a:p>
          <a:p>
            <a:r>
              <a:rPr lang="en-CA" sz="2800" dirty="0" smtClean="0"/>
              <a:t>2</a:t>
            </a:r>
            <a:r>
              <a:rPr lang="en-CA" sz="2800" dirty="0"/>
              <a:t>. The Prophets </a:t>
            </a:r>
            <a:endParaRPr lang="en-CA" sz="2800" dirty="0" smtClean="0"/>
          </a:p>
          <a:p>
            <a:r>
              <a:rPr lang="en-CA" sz="2800" dirty="0" smtClean="0"/>
              <a:t>3</a:t>
            </a:r>
            <a:r>
              <a:rPr lang="en-CA" sz="2800" dirty="0"/>
              <a:t>. The </a:t>
            </a:r>
            <a:r>
              <a:rPr lang="en-CA" sz="2800" dirty="0" smtClean="0"/>
              <a:t>Writings</a:t>
            </a:r>
          </a:p>
          <a:p>
            <a:r>
              <a:rPr lang="en-CA" sz="2800" dirty="0" smtClean="0"/>
              <a:t>The books in the </a:t>
            </a:r>
            <a:r>
              <a:rPr lang="en-CA" sz="2800" dirty="0" err="1" smtClean="0"/>
              <a:t>Tanak</a:t>
            </a:r>
            <a:r>
              <a:rPr lang="en-CA" sz="2800" dirty="0" smtClean="0"/>
              <a:t> basically form the Old Testament of the Christian Bible.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7235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1. The Law: The Books of Moses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79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 smtClean="0"/>
              <a:t>Genesis:</a:t>
            </a:r>
          </a:p>
          <a:p>
            <a:pPr marL="0" indent="0">
              <a:buNone/>
            </a:pPr>
            <a:r>
              <a:rPr lang="en-CA" sz="2800" dirty="0" smtClean="0"/>
              <a:t>-story  of creation</a:t>
            </a:r>
          </a:p>
          <a:p>
            <a:pPr marL="0" indent="0">
              <a:buNone/>
            </a:pPr>
            <a:r>
              <a:rPr lang="en-CA" sz="2800" dirty="0" smtClean="0"/>
              <a:t>-Jewish Patriarchs</a:t>
            </a:r>
          </a:p>
          <a:p>
            <a:pPr marL="0" indent="0">
              <a:buNone/>
            </a:pPr>
            <a:endParaRPr lang="en-CA" sz="2800" dirty="0" smtClean="0"/>
          </a:p>
          <a:p>
            <a:pPr marL="0" indent="0">
              <a:buNone/>
            </a:pPr>
            <a:r>
              <a:rPr lang="en-CA" sz="2800" b="1" dirty="0" smtClean="0"/>
              <a:t>Exodus:</a:t>
            </a:r>
          </a:p>
          <a:p>
            <a:pPr marL="0" indent="0">
              <a:buNone/>
            </a:pPr>
            <a:r>
              <a:rPr lang="en-CA" sz="2800" dirty="0" smtClean="0"/>
              <a:t>-story of escape from slavery</a:t>
            </a:r>
          </a:p>
          <a:p>
            <a:pPr marL="0" indent="0">
              <a:buNone/>
            </a:pPr>
            <a:r>
              <a:rPr lang="en-CA" sz="2800" dirty="0" smtClean="0"/>
              <a:t>-covenant (10 Commandments)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5746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The Law Continued…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313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sz="2800" b="1" dirty="0" smtClean="0"/>
              <a:t>Leviticus:</a:t>
            </a:r>
          </a:p>
          <a:p>
            <a:pPr marL="0" indent="0">
              <a:buNone/>
            </a:pPr>
            <a:r>
              <a:rPr lang="en-CA" sz="2800" dirty="0" smtClean="0"/>
              <a:t>-worship in the desert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b="1" dirty="0" smtClean="0"/>
              <a:t>Numbers:</a:t>
            </a:r>
          </a:p>
          <a:p>
            <a:pPr marL="0" indent="0">
              <a:buNone/>
            </a:pPr>
            <a:r>
              <a:rPr lang="en-CA" sz="2800" dirty="0" smtClean="0"/>
              <a:t>-experiences</a:t>
            </a:r>
          </a:p>
          <a:p>
            <a:pPr marL="0" indent="0">
              <a:buNone/>
            </a:pPr>
            <a:r>
              <a:rPr lang="en-CA" sz="2800" dirty="0" smtClean="0"/>
              <a:t>-list of names</a:t>
            </a:r>
          </a:p>
          <a:p>
            <a:pPr>
              <a:buFontTx/>
              <a:buChar char="-"/>
            </a:pPr>
            <a:endParaRPr lang="en-CA" sz="2800" dirty="0"/>
          </a:p>
          <a:p>
            <a:pPr marL="0" indent="0">
              <a:buNone/>
            </a:pPr>
            <a:r>
              <a:rPr lang="en-CA" sz="2800" b="1" dirty="0" smtClean="0"/>
              <a:t>Deuteronomy:</a:t>
            </a:r>
          </a:p>
          <a:p>
            <a:pPr marL="0" indent="0">
              <a:buNone/>
            </a:pPr>
            <a:r>
              <a:rPr lang="en-CA" sz="2800" dirty="0" smtClean="0"/>
              <a:t>-laws</a:t>
            </a:r>
          </a:p>
          <a:p>
            <a:pPr marL="0" indent="0">
              <a:buNone/>
            </a:pPr>
            <a:r>
              <a:rPr lang="en-CA" sz="2800" dirty="0" smtClean="0"/>
              <a:t>-explanations of laws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907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2. The Prophets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The Prophets includes: Judges, Kings, Isaiah, Jeremiah, etc.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03564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3. The Writings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The Writings includes: Psalms, Proverbs, Chronicles, etc.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24752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The Talmud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4726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means </a:t>
            </a:r>
            <a:r>
              <a:rPr lang="en-CA" sz="2800" dirty="0"/>
              <a:t>"teaching" or "instructions'' </a:t>
            </a:r>
          </a:p>
          <a:p>
            <a:r>
              <a:rPr lang="en-CA" sz="2800" dirty="0" smtClean="0"/>
              <a:t>takes </a:t>
            </a:r>
            <a:r>
              <a:rPr lang="en-CA" sz="2800" dirty="0"/>
              <a:t>second place to Jewish Scriptures as written authority governing Jewish life and faith </a:t>
            </a:r>
          </a:p>
          <a:p>
            <a:r>
              <a:rPr lang="en-CA" sz="2800" dirty="0" smtClean="0"/>
              <a:t>applies </a:t>
            </a:r>
            <a:r>
              <a:rPr lang="en-CA" sz="2800" dirty="0"/>
              <a:t>scripture to everyday </a:t>
            </a:r>
            <a:r>
              <a:rPr lang="en-CA" sz="2800" dirty="0" smtClean="0"/>
              <a:t>life</a:t>
            </a:r>
          </a:p>
          <a:p>
            <a:r>
              <a:rPr lang="en-CA" sz="2800" dirty="0"/>
              <a:t>The Talmud consists of: </a:t>
            </a:r>
            <a:endParaRPr lang="en-CA" sz="2800" dirty="0" smtClean="0"/>
          </a:p>
          <a:p>
            <a:r>
              <a:rPr lang="en-CA" sz="2800" dirty="0" smtClean="0"/>
              <a:t>1</a:t>
            </a:r>
            <a:r>
              <a:rPr lang="en-CA" sz="2800" dirty="0"/>
              <a:t>. </a:t>
            </a:r>
            <a:r>
              <a:rPr lang="en-CA" sz="2800" dirty="0" smtClean="0"/>
              <a:t>Mishnah</a:t>
            </a:r>
          </a:p>
          <a:p>
            <a:r>
              <a:rPr lang="en-CA" sz="2800" dirty="0" smtClean="0"/>
              <a:t>2. </a:t>
            </a:r>
            <a:r>
              <a:rPr lang="en-CA" sz="2800" dirty="0" err="1" smtClean="0"/>
              <a:t>Gemara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839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The Parts of The Talmud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34383"/>
          </a:xfrm>
        </p:spPr>
        <p:txBody>
          <a:bodyPr/>
          <a:lstStyle/>
          <a:p>
            <a:r>
              <a:rPr lang="en-CA" dirty="0"/>
              <a:t>1. </a:t>
            </a:r>
            <a:r>
              <a:rPr lang="en-CA" b="1" dirty="0"/>
              <a:t>Mishnah</a:t>
            </a:r>
            <a:r>
              <a:rPr lang="en-CA" dirty="0"/>
              <a:t> </a:t>
            </a: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compiled </a:t>
            </a:r>
            <a:r>
              <a:rPr lang="en-CA" dirty="0"/>
              <a:t>by Rabbi Meir and Rabbi Judah </a:t>
            </a: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completed </a:t>
            </a:r>
            <a:r>
              <a:rPr lang="en-CA" dirty="0"/>
              <a:t>around 200 C.E. </a:t>
            </a: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wide </a:t>
            </a:r>
            <a:r>
              <a:rPr lang="en-CA" dirty="0"/>
              <a:t>range of subjects from festivals, rights of poor, laws regarding marriage, divorce, civil and criminal law </a:t>
            </a:r>
            <a:endParaRPr lang="en-CA" dirty="0" smtClean="0"/>
          </a:p>
          <a:p>
            <a:r>
              <a:rPr lang="en-CA" dirty="0" smtClean="0"/>
              <a:t>2</a:t>
            </a:r>
            <a:r>
              <a:rPr lang="en-CA" dirty="0"/>
              <a:t>. </a:t>
            </a:r>
            <a:r>
              <a:rPr lang="en-CA" b="1" dirty="0" err="1" smtClean="0"/>
              <a:t>Gemara</a:t>
            </a:r>
            <a:endParaRPr lang="en-CA" b="1" dirty="0" smtClean="0"/>
          </a:p>
          <a:p>
            <a:pPr>
              <a:buFontTx/>
              <a:buChar char="-"/>
            </a:pPr>
            <a:r>
              <a:rPr lang="en-CA" dirty="0" smtClean="0"/>
              <a:t>consolidation </a:t>
            </a:r>
            <a:r>
              <a:rPr lang="en-CA" dirty="0"/>
              <a:t>and interpretation of laws continued in Babylon </a:t>
            </a: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commentary </a:t>
            </a:r>
            <a:r>
              <a:rPr lang="en-CA" dirty="0"/>
              <a:t>on the Mishnah </a:t>
            </a:r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Completed around 400 </a:t>
            </a:r>
            <a:r>
              <a:rPr lang="en-CA" dirty="0"/>
              <a:t>- 500 C.E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41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Important points to consider: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60896"/>
          </a:xfrm>
        </p:spPr>
        <p:txBody>
          <a:bodyPr>
            <a:normAutofit lnSpcReduction="10000"/>
          </a:bodyPr>
          <a:lstStyle/>
          <a:p>
            <a:r>
              <a:rPr lang="en-CA" dirty="0"/>
              <a:t>A major function of Synagogues today is to provide a place for the Jews to gather in order to read, interpret and study </a:t>
            </a:r>
            <a:r>
              <a:rPr lang="en-CA" dirty="0" smtClean="0"/>
              <a:t>the Torah</a:t>
            </a:r>
            <a:r>
              <a:rPr lang="en-CA" dirty="0"/>
              <a:t>. </a:t>
            </a:r>
            <a:endParaRPr lang="en-CA" dirty="0" smtClean="0"/>
          </a:p>
          <a:p>
            <a:r>
              <a:rPr lang="en-CA" dirty="0" smtClean="0"/>
              <a:t>Illiteracy </a:t>
            </a:r>
            <a:r>
              <a:rPr lang="en-CA" dirty="0"/>
              <a:t>was virtually unknown amongst the Jews at the times in history when very few could read. </a:t>
            </a:r>
            <a:endParaRPr lang="en-CA" dirty="0" smtClean="0"/>
          </a:p>
          <a:p>
            <a:r>
              <a:rPr lang="en-CA" dirty="0" smtClean="0"/>
              <a:t>Learning </a:t>
            </a:r>
            <a:r>
              <a:rPr lang="en-CA" dirty="0"/>
              <a:t>was always very highly prized. </a:t>
            </a:r>
            <a:endParaRPr lang="en-CA" dirty="0" smtClean="0"/>
          </a:p>
          <a:p>
            <a:r>
              <a:rPr lang="en-CA" dirty="0" smtClean="0"/>
              <a:t>Study </a:t>
            </a:r>
            <a:r>
              <a:rPr lang="en-CA" dirty="0"/>
              <a:t>of the Torah has always been commanded</a:t>
            </a:r>
            <a:r>
              <a:rPr lang="en-CA" dirty="0" smtClean="0"/>
              <a:t>.</a:t>
            </a:r>
          </a:p>
          <a:p>
            <a:r>
              <a:rPr lang="en-CA" dirty="0" smtClean="0"/>
              <a:t>Many </a:t>
            </a:r>
            <a:r>
              <a:rPr lang="en-CA" dirty="0"/>
              <a:t>believe that this dedication to scripture helped Judaism survive their mobile history. </a:t>
            </a:r>
            <a:endParaRPr lang="en-CA" dirty="0" smtClean="0"/>
          </a:p>
          <a:p>
            <a:r>
              <a:rPr lang="en-CA" dirty="0" smtClean="0"/>
              <a:t>Other </a:t>
            </a:r>
            <a:r>
              <a:rPr lang="en-CA" dirty="0"/>
              <a:t>texts considered sacred writing include: other books of the Old </a:t>
            </a:r>
            <a:r>
              <a:rPr lang="en-CA" dirty="0" smtClean="0"/>
              <a:t>Testament, week </a:t>
            </a:r>
            <a:r>
              <a:rPr lang="en-CA" dirty="0"/>
              <a:t>day prayer </a:t>
            </a:r>
            <a:r>
              <a:rPr lang="en-CA" dirty="0" smtClean="0"/>
              <a:t>book, commentaries </a:t>
            </a:r>
            <a:r>
              <a:rPr lang="en-CA" dirty="0"/>
              <a:t>on the </a:t>
            </a:r>
            <a:r>
              <a:rPr lang="en-CA" dirty="0" smtClean="0"/>
              <a:t>Law, and mystical </a:t>
            </a:r>
            <a:r>
              <a:rPr lang="en-CA" dirty="0"/>
              <a:t>writings and sayings of inspired teachers</a:t>
            </a:r>
          </a:p>
        </p:txBody>
      </p:sp>
    </p:spTree>
    <p:extLst>
      <p:ext uri="{BB962C8B-B14F-4D97-AF65-F5344CB8AC3E}">
        <p14:creationId xmlns:p14="http://schemas.microsoft.com/office/powerpoint/2010/main" val="69296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63</TotalTime>
  <Words>481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The Jewish Scriptures</vt:lpstr>
      <vt:lpstr>The Tanak</vt:lpstr>
      <vt:lpstr>1. The Law: The Books of Moses</vt:lpstr>
      <vt:lpstr>The Law Continued…</vt:lpstr>
      <vt:lpstr>2. The Prophets</vt:lpstr>
      <vt:lpstr>3. The Writings</vt:lpstr>
      <vt:lpstr>The Talmud</vt:lpstr>
      <vt:lpstr>The Parts of The Talmud</vt:lpstr>
      <vt:lpstr>Important points to consider:</vt:lpstr>
      <vt:lpstr>Textbook Work:</vt:lpstr>
      <vt:lpstr>Textbook Work: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Jewish Scripture</dc:title>
  <dc:creator>User</dc:creator>
  <cp:lastModifiedBy>Williams, Kelly A</cp:lastModifiedBy>
  <cp:revision>22</cp:revision>
  <dcterms:created xsi:type="dcterms:W3CDTF">2016-04-18T01:30:37Z</dcterms:created>
  <dcterms:modified xsi:type="dcterms:W3CDTF">2016-04-19T11:46:07Z</dcterms:modified>
</cp:coreProperties>
</file>