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8" r:id="rId9"/>
    <p:sldId id="266" r:id="rId10"/>
    <p:sldId id="267" r:id="rId11"/>
    <p:sldId id="265" r:id="rId12"/>
    <p:sldId id="260" r:id="rId13"/>
    <p:sldId id="264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4D2C225-B17C-4872-B054-5A1727AF528E}" type="datetimeFigureOut">
              <a:rPr lang="en-CA" smtClean="0"/>
              <a:t>02/03/2017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D5A7AAD-45BE-404F-BB75-049EBEE68B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ExkY_fGcD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Agents of socialization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84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Workplace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000" dirty="0" smtClean="0"/>
              <a:t>The workplace can be a valuable </a:t>
            </a:r>
          </a:p>
          <a:p>
            <a:pPr marL="0" indent="0">
              <a:buNone/>
            </a:pPr>
            <a:r>
              <a:rPr lang="en-CA" sz="3000" dirty="0"/>
              <a:t> </a:t>
            </a:r>
            <a:r>
              <a:rPr lang="en-CA" sz="3000" dirty="0" smtClean="0"/>
              <a:t>   learning environment</a:t>
            </a:r>
          </a:p>
          <a:p>
            <a:r>
              <a:rPr lang="en-CA" sz="3000" dirty="0" smtClean="0"/>
              <a:t>It can teach one how to collaborate with a diverse group of people</a:t>
            </a:r>
          </a:p>
          <a:p>
            <a:r>
              <a:rPr lang="en-CA" sz="3000" dirty="0" smtClean="0"/>
              <a:t>Individuals are often actively setting and achieving goals</a:t>
            </a:r>
          </a:p>
          <a:p>
            <a:r>
              <a:rPr lang="en-CA" sz="3000" dirty="0" smtClean="0"/>
              <a:t>The importance of making a living and supporting a family are learned</a:t>
            </a:r>
            <a:endParaRPr lang="en-CA" sz="3000" dirty="0"/>
          </a:p>
        </p:txBody>
      </p:sp>
      <p:pic>
        <p:nvPicPr>
          <p:cNvPr id="4100" name="Picture 4" descr="Image result for work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99" y="685800"/>
            <a:ext cx="3572101" cy="23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28222"/>
            <a:ext cx="9601200" cy="1001333"/>
          </a:xfrm>
        </p:spPr>
        <p:txBody>
          <a:bodyPr/>
          <a:lstStyle/>
          <a:p>
            <a:r>
              <a:rPr lang="en-CA" b="1" dirty="0" smtClean="0"/>
              <a:t>Media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4334814"/>
          </a:xfrm>
        </p:spPr>
        <p:txBody>
          <a:bodyPr>
            <a:normAutofit fontScale="85000" lnSpcReduction="10000"/>
          </a:bodyPr>
          <a:lstStyle/>
          <a:p>
            <a:r>
              <a:rPr lang="en-CA" sz="3000" dirty="0" smtClean="0"/>
              <a:t>The media can shape our identity</a:t>
            </a:r>
          </a:p>
          <a:p>
            <a:pPr marL="0" indent="0">
              <a:buNone/>
            </a:pPr>
            <a:r>
              <a:rPr lang="en-CA" sz="3000" dirty="0"/>
              <a:t> </a:t>
            </a:r>
            <a:r>
              <a:rPr lang="en-CA" sz="3000" dirty="0" smtClean="0"/>
              <a:t>   and self-esteem</a:t>
            </a:r>
          </a:p>
          <a:p>
            <a:r>
              <a:rPr lang="en-CA" sz="3000" dirty="0" smtClean="0"/>
              <a:t>One’s personal appearance may be </a:t>
            </a:r>
          </a:p>
          <a:p>
            <a:pPr marL="0" indent="0">
              <a:buNone/>
            </a:pPr>
            <a:r>
              <a:rPr lang="en-CA" sz="3000" dirty="0"/>
              <a:t> </a:t>
            </a:r>
            <a:r>
              <a:rPr lang="en-CA" sz="3000" dirty="0" smtClean="0"/>
              <a:t>   influenced</a:t>
            </a:r>
          </a:p>
          <a:p>
            <a:r>
              <a:rPr lang="en-CA" sz="3000" dirty="0" smtClean="0"/>
              <a:t>Media may spark new goals</a:t>
            </a:r>
          </a:p>
          <a:p>
            <a:r>
              <a:rPr lang="en-CA" sz="3000" dirty="0" smtClean="0"/>
              <a:t>The media often normalizes certain behaviours (</a:t>
            </a:r>
            <a:r>
              <a:rPr lang="en-CA" sz="3000" dirty="0" err="1" smtClean="0"/>
              <a:t>eg</a:t>
            </a:r>
            <a:r>
              <a:rPr lang="en-CA" sz="3000" dirty="0" smtClean="0"/>
              <a:t>. violent acts)</a:t>
            </a:r>
          </a:p>
          <a:p>
            <a:r>
              <a:rPr lang="en-CA" sz="3000" dirty="0" smtClean="0"/>
              <a:t>The media can be a bridge to discovering new cultures and ideas</a:t>
            </a:r>
          </a:p>
          <a:p>
            <a:r>
              <a:rPr lang="en-CA" sz="3000" dirty="0" smtClean="0"/>
              <a:t>Creativity and expression can be sparked through exposure to certain forms of the media</a:t>
            </a:r>
            <a:endParaRPr lang="en-CA" sz="3000" dirty="0"/>
          </a:p>
        </p:txBody>
      </p:sp>
      <p:pic>
        <p:nvPicPr>
          <p:cNvPr id="5122" name="Picture 2" descr="Image result for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6" y="977670"/>
            <a:ext cx="4510026" cy="25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3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Religion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Religions are influential because they: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have moral codes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set standards of behaviour for </a:t>
            </a:r>
          </a:p>
          <a:p>
            <a:pPr marL="0" indent="0">
              <a:buNone/>
            </a:pPr>
            <a:r>
              <a:rPr lang="en-CA" sz="3000" dirty="0"/>
              <a:t> </a:t>
            </a:r>
            <a:r>
              <a:rPr lang="en-CA" sz="3000" dirty="0" smtClean="0"/>
              <a:t>   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teach responsibility for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encourage charity</a:t>
            </a:r>
            <a:endParaRPr lang="en-CA" sz="3000" dirty="0"/>
          </a:p>
        </p:txBody>
      </p:sp>
      <p:pic>
        <p:nvPicPr>
          <p:cNvPr id="6146" name="Picture 2" descr="Image result for reli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55" y="1855304"/>
            <a:ext cx="3209135" cy="32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Social Science: An Introduction</a:t>
            </a:r>
            <a:r>
              <a:rPr lang="en-US" dirty="0"/>
              <a:t>. Canada: McGraw-Hill Ryerson, 2011, p. </a:t>
            </a:r>
            <a:r>
              <a:rPr lang="en-US" dirty="0" smtClean="0"/>
              <a:t>124-127.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Agents of Socialization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Primary Agents of Socialization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Family</a:t>
            </a:r>
            <a:endParaRPr lang="en-CA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Secondary Agents of Socialization</a:t>
            </a:r>
            <a:endParaRPr lang="en-C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3263018"/>
          </a:xfrm>
        </p:spPr>
        <p:txBody>
          <a:bodyPr>
            <a:noAutofit/>
          </a:bodyPr>
          <a:lstStyle/>
          <a:p>
            <a:r>
              <a:rPr lang="en-CA" sz="2800" dirty="0" smtClean="0"/>
              <a:t>School</a:t>
            </a:r>
          </a:p>
          <a:p>
            <a:r>
              <a:rPr lang="en-CA" sz="2800" dirty="0" smtClean="0"/>
              <a:t>Peer groups</a:t>
            </a:r>
          </a:p>
          <a:p>
            <a:r>
              <a:rPr lang="en-CA" sz="2800" dirty="0" smtClean="0"/>
              <a:t>The workplace</a:t>
            </a:r>
          </a:p>
          <a:p>
            <a:r>
              <a:rPr lang="en-CA" sz="2800" dirty="0" smtClean="0"/>
              <a:t>Media</a:t>
            </a:r>
          </a:p>
          <a:p>
            <a:r>
              <a:rPr lang="en-CA" sz="2800" dirty="0" smtClean="0"/>
              <a:t>Religion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092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Group Activity: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In groups of 4-5, you will be asked to consider how either families, schools, peer groups, workplaces, media, or religions shape our beliefs, skills, values, and behaviours.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13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Primary Agent of Socialization:</a:t>
            </a:r>
            <a:br>
              <a:rPr lang="en-CA" b="1" dirty="0" smtClean="0"/>
            </a:br>
            <a:r>
              <a:rPr lang="en-CA" b="1" dirty="0" smtClean="0"/>
              <a:t>The Family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33741"/>
          </a:xfrm>
        </p:spPr>
        <p:txBody>
          <a:bodyPr>
            <a:normAutofit/>
          </a:bodyPr>
          <a:lstStyle/>
          <a:p>
            <a:r>
              <a:rPr lang="en-CA" sz="3000" dirty="0" smtClean="0"/>
              <a:t>The family is the primary agent of socialization because it shapes one’s behaviour throughout life.</a:t>
            </a:r>
          </a:p>
          <a:p>
            <a:r>
              <a:rPr lang="en-CA" sz="3000" dirty="0" smtClean="0"/>
              <a:t>The family is expected to meet an individual’s most basic needs and provide the beliefs needed to survive in this world.</a:t>
            </a:r>
          </a:p>
          <a:p>
            <a:r>
              <a:rPr lang="en-CA" sz="3000" dirty="0" smtClean="0"/>
              <a:t>An individual learns about social </a:t>
            </a:r>
          </a:p>
          <a:p>
            <a:pPr marL="0" indent="0">
              <a:buNone/>
            </a:pPr>
            <a:r>
              <a:rPr lang="en-CA" sz="3000" dirty="0"/>
              <a:t> </a:t>
            </a:r>
            <a:r>
              <a:rPr lang="en-CA" sz="3000" dirty="0" smtClean="0"/>
              <a:t>   behaviour from their family. </a:t>
            </a:r>
            <a:endParaRPr lang="en-CA" sz="3000" dirty="0"/>
          </a:p>
        </p:txBody>
      </p:sp>
      <p:pic>
        <p:nvPicPr>
          <p:cNvPr id="1030" name="Picture 6" descr="Image result fo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12" y="4326614"/>
            <a:ext cx="3439688" cy="22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3524"/>
            <a:ext cx="9601200" cy="898301"/>
          </a:xfrm>
        </p:spPr>
        <p:txBody>
          <a:bodyPr/>
          <a:lstStyle/>
          <a:p>
            <a:r>
              <a:rPr lang="en-CA" b="1" dirty="0" smtClean="0"/>
              <a:t>Defining Family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49251"/>
            <a:ext cx="9601200" cy="5473521"/>
          </a:xfrm>
        </p:spPr>
        <p:txBody>
          <a:bodyPr>
            <a:normAutofit lnSpcReduction="10000"/>
          </a:bodyPr>
          <a:lstStyle/>
          <a:p>
            <a:r>
              <a:rPr lang="en-CA" sz="3000" dirty="0" smtClean="0"/>
              <a:t>According to the Vanier Institute of the family, “</a:t>
            </a:r>
            <a:r>
              <a:rPr lang="en-CA" sz="3000" b="1" dirty="0" smtClean="0"/>
              <a:t>a family is any combination of two or more people who are bound together over time by ties of mutual consent, birth, and/or adoption or placement and who, together, assume responsibilities</a:t>
            </a:r>
            <a:r>
              <a:rPr lang="en-CA" sz="3000" dirty="0" smtClean="0"/>
              <a:t> for some or all of the following: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Physical maintenance and care of group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Addition of new members through procreation or adoption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Socialization of children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Social control of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 Production, consumption, and distribution of goods and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Affective nurturance (love)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427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Family Structures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8497"/>
            <a:ext cx="9601200" cy="500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 smtClean="0"/>
              <a:t>Nuclear Family</a:t>
            </a:r>
            <a:r>
              <a:rPr lang="en-CA" sz="3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 smtClean="0"/>
              <a:t> A family that consists of spouses and their dependent children.</a:t>
            </a:r>
            <a:endParaRPr lang="en-CA" sz="3000" dirty="0"/>
          </a:p>
          <a:p>
            <a:pPr marL="0" indent="0">
              <a:buNone/>
            </a:pPr>
            <a:r>
              <a:rPr lang="en-CA" sz="3000" b="1" dirty="0" smtClean="0"/>
              <a:t>Extended Family</a:t>
            </a:r>
            <a:r>
              <a:rPr lang="en-CA" sz="3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A family system in which several generations live together in one household.</a:t>
            </a:r>
          </a:p>
          <a:p>
            <a:pPr marL="0" indent="0">
              <a:buNone/>
            </a:pPr>
            <a:r>
              <a:rPr lang="en-CA" sz="3000" b="1" dirty="0" smtClean="0"/>
              <a:t>Lone-parent family: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A family that consists of one parent living with one or more dependent children.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7552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Family Structures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2359"/>
            <a:ext cx="9601200" cy="4696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000" b="1" dirty="0" smtClean="0"/>
              <a:t>Blended family: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 smtClean="0"/>
              <a:t> A family in which divorced partners with children from a previous union marry.</a:t>
            </a:r>
          </a:p>
          <a:p>
            <a:pPr marL="0" indent="0">
              <a:buNone/>
            </a:pPr>
            <a:r>
              <a:rPr lang="en-CA" sz="3000" b="1" dirty="0" smtClean="0"/>
              <a:t>Same-sex family: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</a:t>
            </a:r>
            <a:r>
              <a:rPr lang="en-CA" sz="3000" dirty="0" smtClean="0"/>
              <a:t>A family that consists of two individuals of the same </a:t>
            </a:r>
            <a:r>
              <a:rPr lang="en-CA" sz="3000" dirty="0" smtClean="0"/>
              <a:t>gender</a:t>
            </a:r>
            <a:r>
              <a:rPr lang="en-CA" sz="3000" dirty="0"/>
              <a:t> </a:t>
            </a:r>
            <a:r>
              <a:rPr lang="en-CA" sz="3000" dirty="0" smtClean="0"/>
              <a:t>with children.</a:t>
            </a:r>
          </a:p>
          <a:p>
            <a:pPr marL="0" indent="0">
              <a:buNone/>
            </a:pPr>
            <a:r>
              <a:rPr lang="en-CA" sz="3000" b="1" dirty="0" smtClean="0"/>
              <a:t>Interracial family: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 smtClean="0"/>
              <a:t> A family that consists of parents from different racial or ethnic backgrounds with children.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4510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933" y="234844"/>
            <a:ext cx="2427668" cy="769708"/>
          </a:xfrm>
        </p:spPr>
        <p:txBody>
          <a:bodyPr/>
          <a:lstStyle/>
          <a:p>
            <a:r>
              <a:rPr lang="en-CA" b="1" dirty="0" smtClean="0"/>
              <a:t>School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33" y="999746"/>
            <a:ext cx="9601200" cy="3350117"/>
          </a:xfrm>
        </p:spPr>
        <p:txBody>
          <a:bodyPr>
            <a:normAutofit/>
          </a:bodyPr>
          <a:lstStyle/>
          <a:p>
            <a:r>
              <a:rPr lang="en-CA" sz="3000" dirty="0" smtClean="0"/>
              <a:t>Schools generally transmit a set of standard knowledge and skills to students </a:t>
            </a:r>
          </a:p>
          <a:p>
            <a:r>
              <a:rPr lang="en-CA" sz="3000" dirty="0" smtClean="0"/>
              <a:t>A </a:t>
            </a:r>
            <a:r>
              <a:rPr lang="en-CA" sz="3000" b="1" dirty="0" smtClean="0"/>
              <a:t>hidden curriculum </a:t>
            </a:r>
            <a:r>
              <a:rPr lang="en-CA" sz="3000" dirty="0" smtClean="0"/>
              <a:t>is taught at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/>
              <a:t> I</a:t>
            </a:r>
            <a:r>
              <a:rPr lang="en-CA" sz="3000" dirty="0" smtClean="0"/>
              <a:t>t models a certain set of beliefs and attitudes and endorses specific behaviour in different situations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000" dirty="0" smtClean="0"/>
              <a:t>Praise and positive reinforcement are essential</a:t>
            </a:r>
          </a:p>
          <a:p>
            <a:pPr marL="0" indent="0">
              <a:buNone/>
            </a:pPr>
            <a:endParaRPr lang="en-CA" sz="3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3000" dirty="0" smtClean="0"/>
          </a:p>
          <a:p>
            <a:endParaRPr lang="en-CA" sz="3000" dirty="0"/>
          </a:p>
        </p:txBody>
      </p:sp>
      <p:pic>
        <p:nvPicPr>
          <p:cNvPr id="2050" name="Picture 2" descr="Image result for schoo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17" y="4549220"/>
            <a:ext cx="1667628" cy="16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ds at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15" y="4246832"/>
            <a:ext cx="3940771" cy="25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Peer Groups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423893"/>
          </a:xfrm>
        </p:spPr>
        <p:txBody>
          <a:bodyPr>
            <a:normAutofit/>
          </a:bodyPr>
          <a:lstStyle/>
          <a:p>
            <a:r>
              <a:rPr lang="en-CA" sz="3000" dirty="0" smtClean="0"/>
              <a:t>Peers are especially influential during adolescence</a:t>
            </a:r>
          </a:p>
          <a:p>
            <a:r>
              <a:rPr lang="en-CA" sz="3000" dirty="0" smtClean="0"/>
              <a:t>New skills can be gained or honed in peer groups (</a:t>
            </a:r>
            <a:r>
              <a:rPr lang="en-CA" sz="3000" dirty="0" err="1" smtClean="0"/>
              <a:t>eg</a:t>
            </a:r>
            <a:r>
              <a:rPr lang="en-CA" sz="3000" dirty="0" smtClean="0"/>
              <a:t>. communication, compromise, etc.)</a:t>
            </a:r>
          </a:p>
          <a:p>
            <a:r>
              <a:rPr lang="en-CA" sz="3000" dirty="0" smtClean="0"/>
              <a:t>Adolescent peer groups often teach individuals about sexual relationships, gender, and culture</a:t>
            </a:r>
          </a:p>
          <a:p>
            <a:r>
              <a:rPr lang="en-CA" sz="3000" dirty="0" smtClean="0"/>
              <a:t>Peer groups often cling to beliefs and values promoted in the media </a:t>
            </a:r>
          </a:p>
          <a:p>
            <a:r>
              <a:rPr lang="en-CA" sz="3000" dirty="0">
                <a:hlinkClick r:id="rId2"/>
              </a:rPr>
              <a:t>https://</a:t>
            </a:r>
            <a:r>
              <a:rPr lang="en-CA" sz="3000" dirty="0" smtClean="0">
                <a:hlinkClick r:id="rId2"/>
              </a:rPr>
              <a:t>www.youtube.com/watch?v=ExkY_fGcD78</a:t>
            </a:r>
            <a:endParaRPr lang="en-CA" sz="3000" dirty="0" smtClean="0"/>
          </a:p>
          <a:p>
            <a:endParaRPr lang="en-CA" sz="3000" dirty="0"/>
          </a:p>
        </p:txBody>
      </p:sp>
      <p:pic>
        <p:nvPicPr>
          <p:cNvPr id="3074" name="Picture 2" descr="Image result for p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1" y="232960"/>
            <a:ext cx="2908109" cy="19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303</TotalTime>
  <Words>569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Crop</vt:lpstr>
      <vt:lpstr>Agents of socialization</vt:lpstr>
      <vt:lpstr>Agents of Socialization</vt:lpstr>
      <vt:lpstr>Group Activity:</vt:lpstr>
      <vt:lpstr>The Primary Agent of Socialization: The Family</vt:lpstr>
      <vt:lpstr>Defining Family</vt:lpstr>
      <vt:lpstr>Family Structures</vt:lpstr>
      <vt:lpstr>Family Structures</vt:lpstr>
      <vt:lpstr>School</vt:lpstr>
      <vt:lpstr>Peer Groups</vt:lpstr>
      <vt:lpstr>The Workplace</vt:lpstr>
      <vt:lpstr>Media</vt:lpstr>
      <vt:lpstr>Religion</vt:lpstr>
      <vt:lpstr>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socialization</dc:title>
  <dc:creator>User</dc:creator>
  <cp:lastModifiedBy>Williams, Kelly A</cp:lastModifiedBy>
  <cp:revision>42</cp:revision>
  <cp:lastPrinted>2016-09-11T01:07:12Z</cp:lastPrinted>
  <dcterms:created xsi:type="dcterms:W3CDTF">2016-09-10T22:08:10Z</dcterms:created>
  <dcterms:modified xsi:type="dcterms:W3CDTF">2017-03-02T13:44:30Z</dcterms:modified>
</cp:coreProperties>
</file>