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58" r:id="rId4"/>
    <p:sldId id="259" r:id="rId5"/>
    <p:sldId id="262" r:id="rId6"/>
    <p:sldId id="260" r:id="rId7"/>
    <p:sldId id="261"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1B9F3E-DB76-BDCC-DC6C-6FCFA28D7984}" v="3692" dt="2019-09-09T18:03:40.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dirty="0"/>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250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dirty="0"/>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6719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dirty="0"/>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9752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dirty="0"/>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dirty="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4552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81925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55946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3390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dirty="0"/>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1466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dirty="0"/>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7395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8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9/9/2019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140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9/9/2019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438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9529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222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dirty="0"/>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9/9/2019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970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9/9/2019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5803244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Case Study # 2</a:t>
            </a:r>
          </a:p>
        </p:txBody>
      </p:sp>
    </p:spTree>
    <p:extLst>
      <p:ext uri="{BB962C8B-B14F-4D97-AF65-F5344CB8AC3E}">
        <p14:creationId xmlns:p14="http://schemas.microsoft.com/office/powerpoint/2010/main" val="262218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0952-5046-44D0-9CE1-2A420DD8CAAC}"/>
              </a:ext>
            </a:extLst>
          </p:cNvPr>
          <p:cNvSpPr>
            <a:spLocks noGrp="1"/>
          </p:cNvSpPr>
          <p:nvPr>
            <p:ph type="title"/>
          </p:nvPr>
        </p:nvSpPr>
        <p:spPr/>
        <p:txBody>
          <a:bodyPr/>
          <a:lstStyle/>
          <a:p>
            <a:r>
              <a:rPr lang="en-US" dirty="0"/>
              <a:t>A Psychological View</a:t>
            </a:r>
          </a:p>
        </p:txBody>
      </p:sp>
      <p:sp>
        <p:nvSpPr>
          <p:cNvPr id="3" name="Content Placeholder 2">
            <a:extLst>
              <a:ext uri="{FF2B5EF4-FFF2-40B4-BE49-F238E27FC236}">
                <a16:creationId xmlns:a16="http://schemas.microsoft.com/office/drawing/2014/main" id="{107B29CB-CAA9-46E8-82D7-6FFDBDB807DE}"/>
              </a:ext>
            </a:extLst>
          </p:cNvPr>
          <p:cNvSpPr>
            <a:spLocks noGrp="1"/>
          </p:cNvSpPr>
          <p:nvPr>
            <p:ph sz="quarter" idx="13"/>
          </p:nvPr>
        </p:nvSpPr>
        <p:spPr>
          <a:xfrm>
            <a:off x="913774" y="1720111"/>
            <a:ext cx="10363826" cy="4890597"/>
          </a:xfrm>
        </p:spPr>
        <p:txBody>
          <a:bodyPr/>
          <a:lstStyle/>
          <a:p>
            <a:r>
              <a:rPr lang="en-US" sz="2800" dirty="0"/>
              <a:t>Psychology is the systematic study of people's thoughts, feelings, and </a:t>
            </a:r>
            <a:r>
              <a:rPr lang="en-US" sz="2800" dirty="0" err="1"/>
              <a:t>behaviour</a:t>
            </a:r>
            <a:r>
              <a:rPr lang="en-US" sz="2800" dirty="0"/>
              <a:t>.  Thoughts, feelings, and </a:t>
            </a:r>
            <a:r>
              <a:rPr lang="en-US" sz="2800" dirty="0" err="1"/>
              <a:t>behaviour</a:t>
            </a:r>
            <a:r>
              <a:rPr lang="en-US" sz="2800" dirty="0"/>
              <a:t> are largely determined by our personality and mental health.</a:t>
            </a:r>
          </a:p>
          <a:p>
            <a:r>
              <a:rPr lang="en-US" sz="2800" dirty="0"/>
              <a:t>Psychologists attempting to explain Lebrun's </a:t>
            </a:r>
            <a:r>
              <a:rPr lang="en-US" sz="2800" dirty="0" err="1"/>
              <a:t>behaviour</a:t>
            </a:r>
            <a:r>
              <a:rPr lang="en-US" sz="2800" dirty="0"/>
              <a:t> would examine his life in detail in order to answer the questions: </a:t>
            </a:r>
            <a:r>
              <a:rPr lang="en-US" sz="2800" b="1" dirty="0"/>
              <a:t>What factors in Lebrun's personality led him to commit this crime?  How did Lebrun's mental illness(es) influence his opinions of his coworkers?  How did Lebrun's speech impediment affect his mental health?  </a:t>
            </a:r>
          </a:p>
        </p:txBody>
      </p:sp>
    </p:spTree>
    <p:extLst>
      <p:ext uri="{BB962C8B-B14F-4D97-AF65-F5344CB8AC3E}">
        <p14:creationId xmlns:p14="http://schemas.microsoft.com/office/powerpoint/2010/main" val="338828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C2328-7930-43CF-BA67-8ACCA0384C80}"/>
              </a:ext>
            </a:extLst>
          </p:cNvPr>
          <p:cNvSpPr>
            <a:spLocks noGrp="1"/>
          </p:cNvSpPr>
          <p:nvPr>
            <p:ph type="title"/>
          </p:nvPr>
        </p:nvSpPr>
        <p:spPr/>
        <p:txBody>
          <a:bodyPr/>
          <a:lstStyle/>
          <a:p>
            <a:r>
              <a:rPr lang="en-US" dirty="0"/>
              <a:t>A Sociological View</a:t>
            </a:r>
          </a:p>
        </p:txBody>
      </p:sp>
      <p:sp>
        <p:nvSpPr>
          <p:cNvPr id="3" name="Content Placeholder 2">
            <a:extLst>
              <a:ext uri="{FF2B5EF4-FFF2-40B4-BE49-F238E27FC236}">
                <a16:creationId xmlns:a16="http://schemas.microsoft.com/office/drawing/2014/main" id="{2630E252-5CC2-4766-807B-00E4C5D691AC}"/>
              </a:ext>
            </a:extLst>
          </p:cNvPr>
          <p:cNvSpPr>
            <a:spLocks noGrp="1"/>
          </p:cNvSpPr>
          <p:nvPr>
            <p:ph sz="quarter" idx="13"/>
          </p:nvPr>
        </p:nvSpPr>
        <p:spPr>
          <a:xfrm>
            <a:off x="913774" y="2367092"/>
            <a:ext cx="10363826" cy="4085465"/>
          </a:xfrm>
        </p:spPr>
        <p:txBody>
          <a:bodyPr>
            <a:normAutofit lnSpcReduction="10000"/>
          </a:bodyPr>
          <a:lstStyle/>
          <a:p>
            <a:r>
              <a:rPr lang="en-US" sz="2800" dirty="0"/>
              <a:t>Sociology is the scientific study of the development, structure, and functioning of human society.  It includes the study of how groups of people who share some common characteristic(s) function.</a:t>
            </a:r>
          </a:p>
          <a:p>
            <a:r>
              <a:rPr lang="en-US" sz="2800" dirty="0"/>
              <a:t>A sociologist might ask: </a:t>
            </a:r>
            <a:r>
              <a:rPr lang="en-US" sz="2800" b="1" dirty="0"/>
              <a:t>What common factors are there in the lives of people who have gone on shooting sprees at their former place of work?  Sociologists assume that an individual's acts can only be understood when they are compared with the acts of similar individuals.</a:t>
            </a:r>
          </a:p>
        </p:txBody>
      </p:sp>
    </p:spTree>
    <p:extLst>
      <p:ext uri="{BB962C8B-B14F-4D97-AF65-F5344CB8AC3E}">
        <p14:creationId xmlns:p14="http://schemas.microsoft.com/office/powerpoint/2010/main" val="408773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74498-9FD4-477D-B7AA-4C736DD2A1A9}"/>
              </a:ext>
            </a:extLst>
          </p:cNvPr>
          <p:cNvSpPr>
            <a:spLocks noGrp="1"/>
          </p:cNvSpPr>
          <p:nvPr>
            <p:ph type="title"/>
          </p:nvPr>
        </p:nvSpPr>
        <p:spPr/>
        <p:txBody>
          <a:bodyPr/>
          <a:lstStyle/>
          <a:p>
            <a:r>
              <a:rPr lang="en-US" dirty="0"/>
              <a:t>The Timeline</a:t>
            </a:r>
          </a:p>
        </p:txBody>
      </p:sp>
    </p:spTree>
    <p:extLst>
      <p:ext uri="{BB962C8B-B14F-4D97-AF65-F5344CB8AC3E}">
        <p14:creationId xmlns:p14="http://schemas.microsoft.com/office/powerpoint/2010/main" val="3388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EA07-103F-4CBD-8C73-25739AACFED4}"/>
              </a:ext>
            </a:extLst>
          </p:cNvPr>
          <p:cNvSpPr>
            <a:spLocks noGrp="1"/>
          </p:cNvSpPr>
          <p:nvPr>
            <p:ph type="title"/>
          </p:nvPr>
        </p:nvSpPr>
        <p:spPr/>
        <p:txBody>
          <a:bodyPr/>
          <a:lstStyle/>
          <a:p>
            <a:r>
              <a:rPr lang="en-US" dirty="0"/>
              <a:t>1994:</a:t>
            </a:r>
          </a:p>
        </p:txBody>
      </p:sp>
      <p:sp>
        <p:nvSpPr>
          <p:cNvPr id="3" name="Content Placeholder 2">
            <a:extLst>
              <a:ext uri="{FF2B5EF4-FFF2-40B4-BE49-F238E27FC236}">
                <a16:creationId xmlns:a16="http://schemas.microsoft.com/office/drawing/2014/main" id="{A898A5EC-5487-4EC4-B9B5-5FA05B71E132}"/>
              </a:ext>
            </a:extLst>
          </p:cNvPr>
          <p:cNvSpPr>
            <a:spLocks noGrp="1"/>
          </p:cNvSpPr>
          <p:nvPr>
            <p:ph sz="quarter" idx="13"/>
          </p:nvPr>
        </p:nvSpPr>
        <p:spPr>
          <a:xfrm>
            <a:off x="640604" y="2165809"/>
            <a:ext cx="10363826" cy="3467239"/>
          </a:xfrm>
        </p:spPr>
        <p:txBody>
          <a:bodyPr>
            <a:normAutofit/>
          </a:bodyPr>
          <a:lstStyle/>
          <a:p>
            <a:r>
              <a:rPr lang="en-US" sz="2800" dirty="0"/>
              <a:t> Lebrun thought he was being followed.</a:t>
            </a:r>
            <a:endParaRPr lang="en-US" dirty="0"/>
          </a:p>
          <a:p>
            <a:r>
              <a:rPr lang="en-US" sz="2800" dirty="0"/>
              <a:t> Dr. </a:t>
            </a:r>
            <a:r>
              <a:rPr lang="en-US" sz="2800" dirty="0" err="1"/>
              <a:t>Joanisse</a:t>
            </a:r>
            <a:r>
              <a:rPr lang="en-US" sz="2800" dirty="0"/>
              <a:t>, Lebrun's doctor, noted that Lebrun was suffering from delusions.  From a medical standpoint, it seemed that Lebrun had a mental illness characterized by irrational feelings of persecution from others.</a:t>
            </a:r>
            <a:endParaRPr lang="en-US" dirty="0"/>
          </a:p>
          <a:p>
            <a:pPr marL="0" indent="0">
              <a:buNone/>
            </a:pPr>
            <a:endParaRPr lang="en-US" sz="2800" dirty="0">
              <a:ea typeface="+mn-lt"/>
              <a:cs typeface="+mn-lt"/>
            </a:endParaRPr>
          </a:p>
        </p:txBody>
      </p:sp>
    </p:spTree>
    <p:extLst>
      <p:ext uri="{BB962C8B-B14F-4D97-AF65-F5344CB8AC3E}">
        <p14:creationId xmlns:p14="http://schemas.microsoft.com/office/powerpoint/2010/main" val="191389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205C0-7270-47B5-92D7-24BF380F245F}"/>
              </a:ext>
            </a:extLst>
          </p:cNvPr>
          <p:cNvSpPr>
            <a:spLocks noGrp="1"/>
          </p:cNvSpPr>
          <p:nvPr>
            <p:ph type="title"/>
          </p:nvPr>
        </p:nvSpPr>
        <p:spPr/>
        <p:txBody>
          <a:bodyPr/>
          <a:lstStyle/>
          <a:p>
            <a:r>
              <a:rPr lang="en-US" dirty="0"/>
              <a:t>August 1997</a:t>
            </a:r>
          </a:p>
        </p:txBody>
      </p:sp>
      <p:sp>
        <p:nvSpPr>
          <p:cNvPr id="3" name="Content Placeholder 2">
            <a:extLst>
              <a:ext uri="{FF2B5EF4-FFF2-40B4-BE49-F238E27FC236}">
                <a16:creationId xmlns:a16="http://schemas.microsoft.com/office/drawing/2014/main" id="{6A988EF4-E102-4399-903A-FF313488D4FA}"/>
              </a:ext>
            </a:extLst>
          </p:cNvPr>
          <p:cNvSpPr>
            <a:spLocks noGrp="1"/>
          </p:cNvSpPr>
          <p:nvPr>
            <p:ph sz="quarter" idx="13"/>
          </p:nvPr>
        </p:nvSpPr>
        <p:spPr/>
        <p:txBody>
          <a:bodyPr>
            <a:normAutofit lnSpcReduction="10000"/>
          </a:bodyPr>
          <a:lstStyle/>
          <a:p>
            <a:r>
              <a:rPr lang="en-US" sz="2800" dirty="0"/>
              <a:t>Lebrun punched a coworker at the bus garage where he was employed (OC Transpo in Ottawa).</a:t>
            </a:r>
            <a:endParaRPr lang="en-US" dirty="0"/>
          </a:p>
          <a:p>
            <a:r>
              <a:rPr lang="en-US" sz="2800" dirty="0"/>
              <a:t> Lebrun and was moved to another garage.</a:t>
            </a:r>
            <a:endParaRPr lang="en-US"/>
          </a:p>
          <a:p>
            <a:r>
              <a:rPr lang="en-US" sz="2800" dirty="0"/>
              <a:t>Lebrun was forced to complete a 12-week anger management course.  *At the end of the course he wrote that he felt he had not met the goals he had set for himself. </a:t>
            </a:r>
          </a:p>
          <a:p>
            <a:endParaRPr lang="en-US" sz="2800" dirty="0"/>
          </a:p>
        </p:txBody>
      </p:sp>
    </p:spTree>
    <p:extLst>
      <p:ext uri="{BB962C8B-B14F-4D97-AF65-F5344CB8AC3E}">
        <p14:creationId xmlns:p14="http://schemas.microsoft.com/office/powerpoint/2010/main" val="247139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C66A1-7F50-447B-976F-F1FD5794193E}"/>
              </a:ext>
            </a:extLst>
          </p:cNvPr>
          <p:cNvSpPr>
            <a:spLocks noGrp="1"/>
          </p:cNvSpPr>
          <p:nvPr>
            <p:ph type="title"/>
          </p:nvPr>
        </p:nvSpPr>
        <p:spPr/>
        <p:txBody>
          <a:bodyPr/>
          <a:lstStyle/>
          <a:p>
            <a:r>
              <a:rPr lang="en-US" dirty="0"/>
              <a:t>Fall of 1997</a:t>
            </a:r>
          </a:p>
        </p:txBody>
      </p:sp>
      <p:sp>
        <p:nvSpPr>
          <p:cNvPr id="3" name="Content Placeholder 2">
            <a:extLst>
              <a:ext uri="{FF2B5EF4-FFF2-40B4-BE49-F238E27FC236}">
                <a16:creationId xmlns:a16="http://schemas.microsoft.com/office/drawing/2014/main" id="{F58965EF-DD6B-4A3A-8CA3-F751AE46E165}"/>
              </a:ext>
            </a:extLst>
          </p:cNvPr>
          <p:cNvSpPr>
            <a:spLocks noGrp="1"/>
          </p:cNvSpPr>
          <p:nvPr>
            <p:ph sz="quarter" idx="13"/>
          </p:nvPr>
        </p:nvSpPr>
        <p:spPr>
          <a:xfrm>
            <a:off x="813133" y="1748865"/>
            <a:ext cx="10363826" cy="1871353"/>
          </a:xfrm>
        </p:spPr>
        <p:txBody>
          <a:bodyPr>
            <a:normAutofit/>
          </a:bodyPr>
          <a:lstStyle/>
          <a:p>
            <a:r>
              <a:rPr lang="en-US" sz="2800" dirty="0">
                <a:ea typeface="+mn-lt"/>
                <a:cs typeface="+mn-lt"/>
              </a:rPr>
              <a:t> Lebrun quits his job (a few months after completing the anger management course).</a:t>
            </a:r>
            <a:endParaRPr lang="en-US" sz="2800" dirty="0"/>
          </a:p>
        </p:txBody>
      </p:sp>
    </p:spTree>
    <p:extLst>
      <p:ext uri="{BB962C8B-B14F-4D97-AF65-F5344CB8AC3E}">
        <p14:creationId xmlns:p14="http://schemas.microsoft.com/office/powerpoint/2010/main" val="1021731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04866-67E6-42B8-BC78-262493335E5E}"/>
              </a:ext>
            </a:extLst>
          </p:cNvPr>
          <p:cNvSpPr>
            <a:spLocks noGrp="1"/>
          </p:cNvSpPr>
          <p:nvPr>
            <p:ph type="title"/>
          </p:nvPr>
        </p:nvSpPr>
        <p:spPr/>
        <p:txBody>
          <a:bodyPr/>
          <a:lstStyle/>
          <a:p>
            <a:r>
              <a:rPr lang="en-US" dirty="0"/>
              <a:t>March 1999</a:t>
            </a:r>
          </a:p>
        </p:txBody>
      </p:sp>
      <p:sp>
        <p:nvSpPr>
          <p:cNvPr id="3" name="Content Placeholder 2">
            <a:extLst>
              <a:ext uri="{FF2B5EF4-FFF2-40B4-BE49-F238E27FC236}">
                <a16:creationId xmlns:a16="http://schemas.microsoft.com/office/drawing/2014/main" id="{F58378B1-4271-4AA0-9866-C205A6837565}"/>
              </a:ext>
            </a:extLst>
          </p:cNvPr>
          <p:cNvSpPr>
            <a:spLocks noGrp="1"/>
          </p:cNvSpPr>
          <p:nvPr>
            <p:ph sz="quarter" idx="13"/>
          </p:nvPr>
        </p:nvSpPr>
        <p:spPr>
          <a:xfrm>
            <a:off x="712491" y="1964526"/>
            <a:ext cx="10363826" cy="3812295"/>
          </a:xfrm>
        </p:spPr>
        <p:txBody>
          <a:bodyPr/>
          <a:lstStyle/>
          <a:p>
            <a:r>
              <a:rPr lang="en-US" sz="2800" dirty="0"/>
              <a:t>Lebrun's sense of reality begins to fail.</a:t>
            </a:r>
            <a:endParaRPr lang="en-US" dirty="0"/>
          </a:p>
          <a:p>
            <a:r>
              <a:rPr lang="en-US" sz="2800" dirty="0"/>
              <a:t> Lebrun went on a trip to Las Vegas and B.C.</a:t>
            </a:r>
            <a:endParaRPr lang="en-US" dirty="0"/>
          </a:p>
          <a:p>
            <a:r>
              <a:rPr lang="en-US" sz="2800" dirty="0"/>
              <a:t> Lebrun wrote in his diary that he thought he was being followed by union officials from OC Transpo.</a:t>
            </a:r>
          </a:p>
          <a:p>
            <a:r>
              <a:rPr lang="en-US" sz="2800" dirty="0"/>
              <a:t> Lebrun decided to cut his trip short and drive to Ottawa.</a:t>
            </a:r>
          </a:p>
        </p:txBody>
      </p:sp>
    </p:spTree>
    <p:extLst>
      <p:ext uri="{BB962C8B-B14F-4D97-AF65-F5344CB8AC3E}">
        <p14:creationId xmlns:p14="http://schemas.microsoft.com/office/powerpoint/2010/main" val="50859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871E-9553-4332-87E6-0D95F56FF07B}"/>
              </a:ext>
            </a:extLst>
          </p:cNvPr>
          <p:cNvSpPr>
            <a:spLocks noGrp="1"/>
          </p:cNvSpPr>
          <p:nvPr>
            <p:ph type="title"/>
          </p:nvPr>
        </p:nvSpPr>
        <p:spPr/>
        <p:txBody>
          <a:bodyPr/>
          <a:lstStyle/>
          <a:p>
            <a:r>
              <a:rPr lang="en-US" dirty="0"/>
              <a:t>April 6th, 1999</a:t>
            </a:r>
          </a:p>
        </p:txBody>
      </p:sp>
      <p:sp>
        <p:nvSpPr>
          <p:cNvPr id="3" name="Content Placeholder 2">
            <a:extLst>
              <a:ext uri="{FF2B5EF4-FFF2-40B4-BE49-F238E27FC236}">
                <a16:creationId xmlns:a16="http://schemas.microsoft.com/office/drawing/2014/main" id="{9367ABD7-8275-4FA9-98FE-69D8F09C1AE2}"/>
              </a:ext>
            </a:extLst>
          </p:cNvPr>
          <p:cNvSpPr>
            <a:spLocks noGrp="1"/>
          </p:cNvSpPr>
          <p:nvPr>
            <p:ph sz="quarter" idx="13"/>
          </p:nvPr>
        </p:nvSpPr>
        <p:spPr>
          <a:xfrm>
            <a:off x="913774" y="1720111"/>
            <a:ext cx="10363826" cy="4430521"/>
          </a:xfrm>
        </p:spPr>
        <p:txBody>
          <a:bodyPr>
            <a:normAutofit fontScale="92500" lnSpcReduction="10000"/>
          </a:bodyPr>
          <a:lstStyle/>
          <a:p>
            <a:r>
              <a:rPr lang="en-US" sz="2800" dirty="0"/>
              <a:t> Lebrun entered the OC Transpo parking lot at 2:40 pm.</a:t>
            </a:r>
            <a:endParaRPr lang="en-US" dirty="0"/>
          </a:p>
          <a:p>
            <a:r>
              <a:rPr lang="en-US" sz="2800" dirty="0"/>
              <a:t> Lebrun got out of his car carrying a loaded Remington hunting rifle.</a:t>
            </a:r>
            <a:endParaRPr lang="en-US" dirty="0"/>
          </a:p>
          <a:p>
            <a:r>
              <a:rPr lang="en-US" sz="2800" dirty="0"/>
              <a:t>Lebrun walked into the OC Transpo bus garage and went on a killing spree.  In less than 6 minutes, he killed four former coworkers and seriously injured 2 others.</a:t>
            </a:r>
          </a:p>
          <a:p>
            <a:r>
              <a:rPr lang="en-US" sz="2800" dirty="0"/>
              <a:t> Lebrun then entered a bus where workers were finishing their afternoon coffee break and proceeded to swear at them.  He did not fire a shot at these workers but instead shot himself and died.</a:t>
            </a:r>
          </a:p>
        </p:txBody>
      </p:sp>
    </p:spTree>
    <p:extLst>
      <p:ext uri="{BB962C8B-B14F-4D97-AF65-F5344CB8AC3E}">
        <p14:creationId xmlns:p14="http://schemas.microsoft.com/office/powerpoint/2010/main" val="1016708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0822-47A8-4EC3-9AB7-3F2197D754D7}"/>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199E0531-31EF-488E-B345-A681A08F93DD}"/>
              </a:ext>
            </a:extLst>
          </p:cNvPr>
          <p:cNvSpPr>
            <a:spLocks noGrp="1"/>
          </p:cNvSpPr>
          <p:nvPr>
            <p:ph sz="quarter" idx="13"/>
          </p:nvPr>
        </p:nvSpPr>
        <p:spPr/>
        <p:txBody>
          <a:bodyPr/>
          <a:lstStyle/>
          <a:p>
            <a:r>
              <a:rPr lang="en-US" sz="2800" dirty="0"/>
              <a:t>Do you think anyone at any stage could have done anything to prevent this tragedy?</a:t>
            </a:r>
            <a:endParaRPr lang="en-US" dirty="0"/>
          </a:p>
          <a:p>
            <a:r>
              <a:rPr lang="en-US" sz="2800" dirty="0"/>
              <a:t>Do you think anyone at the OC Transpo bus garage on the day of the shooting could have prevented the tragedy?</a:t>
            </a:r>
          </a:p>
        </p:txBody>
      </p:sp>
    </p:spTree>
    <p:extLst>
      <p:ext uri="{BB962C8B-B14F-4D97-AF65-F5344CB8AC3E}">
        <p14:creationId xmlns:p14="http://schemas.microsoft.com/office/powerpoint/2010/main" val="1022091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C2AD-6C6F-49C7-BA5D-552954EA44E8}"/>
              </a:ext>
            </a:extLst>
          </p:cNvPr>
          <p:cNvSpPr>
            <a:spLocks noGrp="1"/>
          </p:cNvSpPr>
          <p:nvPr>
            <p:ph type="title"/>
          </p:nvPr>
        </p:nvSpPr>
        <p:spPr/>
        <p:txBody>
          <a:bodyPr/>
          <a:lstStyle/>
          <a:p>
            <a:r>
              <a:rPr lang="en-US" dirty="0"/>
              <a:t>An Anthropological View</a:t>
            </a:r>
          </a:p>
        </p:txBody>
      </p:sp>
      <p:sp>
        <p:nvSpPr>
          <p:cNvPr id="3" name="Content Placeholder 2">
            <a:extLst>
              <a:ext uri="{FF2B5EF4-FFF2-40B4-BE49-F238E27FC236}">
                <a16:creationId xmlns:a16="http://schemas.microsoft.com/office/drawing/2014/main" id="{ED133969-5E99-4FBE-A712-AD970B512BFC}"/>
              </a:ext>
            </a:extLst>
          </p:cNvPr>
          <p:cNvSpPr>
            <a:spLocks noGrp="1"/>
          </p:cNvSpPr>
          <p:nvPr>
            <p:ph sz="quarter" idx="13"/>
          </p:nvPr>
        </p:nvSpPr>
        <p:spPr>
          <a:xfrm>
            <a:off x="913774" y="2367092"/>
            <a:ext cx="10363826" cy="4128597"/>
          </a:xfrm>
        </p:spPr>
        <p:txBody>
          <a:bodyPr/>
          <a:lstStyle/>
          <a:p>
            <a:r>
              <a:rPr lang="en-US" sz="2800" dirty="0"/>
              <a:t>One of the branches of anthropology – cultural anthropology – is the study of the culture and customs of human beings.</a:t>
            </a:r>
          </a:p>
          <a:p>
            <a:r>
              <a:rPr lang="en-US" sz="2800" dirty="0"/>
              <a:t>A cultural anthropologist seeking to explain Lebrun's actions might ask: </a:t>
            </a:r>
            <a:r>
              <a:rPr lang="en-US" sz="2800" b="1" dirty="0"/>
              <a:t>What were the values of the cultures in which he grew up and later worked? An anthropologist would assume that there are factors in Canadian culture in general and in the "subculture" of OC Transpo in particular, that encouraged Lebrun's violent </a:t>
            </a:r>
            <a:r>
              <a:rPr lang="en-US" sz="2800" b="1" dirty="0" err="1"/>
              <a:t>behaviour</a:t>
            </a:r>
            <a:r>
              <a:rPr lang="en-US" sz="2800" b="1" dirty="0"/>
              <a:t>.</a:t>
            </a:r>
          </a:p>
        </p:txBody>
      </p:sp>
    </p:spTree>
    <p:extLst>
      <p:ext uri="{BB962C8B-B14F-4D97-AF65-F5344CB8AC3E}">
        <p14:creationId xmlns:p14="http://schemas.microsoft.com/office/powerpoint/2010/main" val="1801418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Droplet</Template>
  <TotalTime>0</TotalTime>
  <Words>152</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Quotable</vt:lpstr>
      <vt:lpstr>Case Study # 2</vt:lpstr>
      <vt:lpstr>The Timeline</vt:lpstr>
      <vt:lpstr>1994:</vt:lpstr>
      <vt:lpstr>August 1997</vt:lpstr>
      <vt:lpstr>Fall of 1997</vt:lpstr>
      <vt:lpstr>March 1999</vt:lpstr>
      <vt:lpstr>April 6th, 1999</vt:lpstr>
      <vt:lpstr>Prevention</vt:lpstr>
      <vt:lpstr>An Anthropological View</vt:lpstr>
      <vt:lpstr>A Psychological View</vt:lpstr>
      <vt:lpstr>A Sociological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15196</dc:creator>
  <cp:lastModifiedBy>williamskelly835@gmail.com</cp:lastModifiedBy>
  <cp:revision>400</cp:revision>
  <dcterms:created xsi:type="dcterms:W3CDTF">2014-09-12T17:25:11Z</dcterms:created>
  <dcterms:modified xsi:type="dcterms:W3CDTF">2019-09-09T23:55:04Z</dcterms:modified>
</cp:coreProperties>
</file>