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10/30/2019</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05365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18404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10/30/2019</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2932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10/30/2019</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12077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10/30/2019</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28624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51722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48690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10/30/2019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71171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7315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10/30/2019</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28326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10/30/2019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3286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10/30/2019</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8766566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72" r:id="rId5"/>
    <p:sldLayoutId id="2147483666" r:id="rId6"/>
    <p:sldLayoutId id="2147483667" r:id="rId7"/>
    <p:sldLayoutId id="2147483668" r:id="rId8"/>
    <p:sldLayoutId id="2147483671" r:id="rId9"/>
    <p:sldLayoutId id="2147483669" r:id="rId10"/>
    <p:sldLayoutId id="2147483670"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JqamKb7gTW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map&#10;&#10;Description automatically generated">
            <a:extLst>
              <a:ext uri="{FF2B5EF4-FFF2-40B4-BE49-F238E27FC236}">
                <a16:creationId xmlns:a16="http://schemas.microsoft.com/office/drawing/2014/main" id="{72513BF3-8EF6-4893-8304-A2F1DD66645A}"/>
              </a:ext>
            </a:extLst>
          </p:cNvPr>
          <p:cNvPicPr>
            <a:picLocks noChangeAspect="1"/>
          </p:cNvPicPr>
          <p:nvPr/>
        </p:nvPicPr>
        <p:blipFill rotWithShape="1">
          <a:blip r:embed="rId2"/>
          <a:srcRect l="52994" r="2207" b="-2"/>
          <a:stretch/>
        </p:blipFill>
        <p:spPr>
          <a:xfrm>
            <a:off x="1" y="10"/>
            <a:ext cx="4637078" cy="6857530"/>
          </a:xfrm>
          <a:prstGeom prst="rect">
            <a:avLst/>
          </a:prstGeom>
        </p:spPr>
      </p:pic>
      <p:pic>
        <p:nvPicPr>
          <p:cNvPr id="1026" name="Picture 2" descr="Image result for generation like">
            <a:extLst>
              <a:ext uri="{FF2B5EF4-FFF2-40B4-BE49-F238E27FC236}">
                <a16:creationId xmlns:a16="http://schemas.microsoft.com/office/drawing/2014/main" id="{3299D11F-191E-4E49-988D-8926A5A3602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732"/>
          <a:stretch/>
        </p:blipFill>
        <p:spPr bwMode="auto">
          <a:xfrm>
            <a:off x="4628829" y="10"/>
            <a:ext cx="7563171" cy="4266944"/>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457E30F7-3253-4621-AB18-6A383D3A3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498" y="4267831"/>
            <a:ext cx="7552502" cy="2590169"/>
          </a:xfrm>
          <a:prstGeom prst="rect">
            <a:avLst/>
          </a:prstGeom>
          <a:solidFill>
            <a:srgbClr val="465359"/>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88E1218-6D4F-44A1-BDCB-88F268D9E1D9}"/>
              </a:ext>
            </a:extLst>
          </p:cNvPr>
          <p:cNvSpPr>
            <a:spLocks noGrp="1"/>
          </p:cNvSpPr>
          <p:nvPr>
            <p:ph type="ctrTitle"/>
          </p:nvPr>
        </p:nvSpPr>
        <p:spPr>
          <a:xfrm>
            <a:off x="5089842" y="4571122"/>
            <a:ext cx="6591957" cy="1037907"/>
          </a:xfrm>
        </p:spPr>
        <p:txBody>
          <a:bodyPr>
            <a:normAutofit/>
          </a:bodyPr>
          <a:lstStyle/>
          <a:p>
            <a:r>
              <a:rPr lang="en-US" sz="3600">
                <a:solidFill>
                  <a:srgbClr val="FFFFFF"/>
                </a:solidFill>
              </a:rPr>
              <a:t>Generation Like</a:t>
            </a:r>
          </a:p>
        </p:txBody>
      </p:sp>
      <p:sp>
        <p:nvSpPr>
          <p:cNvPr id="73" name="Rectangle 72">
            <a:extLst>
              <a:ext uri="{FF2B5EF4-FFF2-40B4-BE49-F238E27FC236}">
                <a16:creationId xmlns:a16="http://schemas.microsoft.com/office/drawing/2014/main" id="{B305829B-9491-4F93-8853-9BCABA78F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498" y="4220158"/>
            <a:ext cx="7554921" cy="914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74">
            <a:extLst>
              <a:ext uri="{FF2B5EF4-FFF2-40B4-BE49-F238E27FC236}">
                <a16:creationId xmlns:a16="http://schemas.microsoft.com/office/drawing/2014/main" id="{51F966F2-031A-4EA8-B214-62BED34FF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1359" y="-460"/>
            <a:ext cx="9144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134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02E9F-84D6-4454-9E49-9AD1C84EEC3C}"/>
              </a:ext>
            </a:extLst>
          </p:cNvPr>
          <p:cNvSpPr>
            <a:spLocks noGrp="1"/>
          </p:cNvSpPr>
          <p:nvPr>
            <p:ph type="title"/>
          </p:nvPr>
        </p:nvSpPr>
        <p:spPr/>
        <p:txBody>
          <a:bodyPr/>
          <a:lstStyle/>
          <a:p>
            <a:r>
              <a:rPr lang="en-US" b="1" dirty="0"/>
              <a:t>Generation like</a:t>
            </a:r>
          </a:p>
        </p:txBody>
      </p:sp>
      <p:sp>
        <p:nvSpPr>
          <p:cNvPr id="3" name="Content Placeholder 2">
            <a:extLst>
              <a:ext uri="{FF2B5EF4-FFF2-40B4-BE49-F238E27FC236}">
                <a16:creationId xmlns:a16="http://schemas.microsoft.com/office/drawing/2014/main" id="{67524AF9-B792-4DF9-8989-AFC739B8C443}"/>
              </a:ext>
            </a:extLst>
          </p:cNvPr>
          <p:cNvSpPr>
            <a:spLocks noGrp="1"/>
          </p:cNvSpPr>
          <p:nvPr>
            <p:ph idx="1"/>
          </p:nvPr>
        </p:nvSpPr>
        <p:spPr>
          <a:xfrm>
            <a:off x="581192" y="2340864"/>
            <a:ext cx="11029615" cy="4283220"/>
          </a:xfrm>
        </p:spPr>
        <p:txBody>
          <a:bodyPr/>
          <a:lstStyle/>
          <a:p>
            <a:r>
              <a:rPr lang="en-US" sz="2400" u="sng" dirty="0"/>
              <a:t>Your task</a:t>
            </a:r>
            <a:r>
              <a:rPr lang="en-US" sz="2400" dirty="0"/>
              <a:t>: Consider the following questions and jot down your ideas while viewing the documentary, </a:t>
            </a:r>
            <a:r>
              <a:rPr lang="en-US" sz="2400" i="1" dirty="0"/>
              <a:t>Generation Like</a:t>
            </a:r>
            <a:r>
              <a:rPr lang="en-US" sz="2400" dirty="0"/>
              <a:t>.</a:t>
            </a:r>
          </a:p>
          <a:p>
            <a:pPr>
              <a:buFont typeface="Wingdings" panose="05000000000000000000" pitchFamily="2" charset="2"/>
              <a:buChar char="Ø"/>
            </a:pPr>
            <a:r>
              <a:rPr lang="en-US" sz="2400" dirty="0"/>
              <a:t>Today, thanks to the internet, teens are connecting and engaging with their culture, celebrities, movies, and brands in ways that were previously not possible.  But is that real empowerment, or do corporations and marketers quietly hold the upper hand?  </a:t>
            </a:r>
          </a:p>
          <a:p>
            <a:pPr>
              <a:buFont typeface="Wingdings" panose="05000000000000000000" pitchFamily="2" charset="2"/>
              <a:buChar char="Ø"/>
            </a:pPr>
            <a:r>
              <a:rPr lang="en-US" sz="2400" dirty="0"/>
              <a:t>In what ways is social media shaping the identity of youth? </a:t>
            </a:r>
          </a:p>
          <a:p>
            <a:r>
              <a:rPr lang="en-US" sz="2400" dirty="0"/>
              <a:t>Video link: </a:t>
            </a:r>
            <a:r>
              <a:rPr lang="en-US" sz="2400" dirty="0">
                <a:hlinkClick r:id="rId2"/>
              </a:rPr>
              <a:t>https://www.youtube.com/watch?v=JqamKb7gTWY</a:t>
            </a:r>
            <a:endParaRPr lang="en-US" sz="2400" dirty="0"/>
          </a:p>
          <a:p>
            <a:endParaRPr lang="en-US" dirty="0"/>
          </a:p>
        </p:txBody>
      </p:sp>
    </p:spTree>
    <p:extLst>
      <p:ext uri="{BB962C8B-B14F-4D97-AF65-F5344CB8AC3E}">
        <p14:creationId xmlns:p14="http://schemas.microsoft.com/office/powerpoint/2010/main" val="4152222149"/>
      </p:ext>
    </p:extLst>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3D3822"/>
      </a:dk2>
      <a:lt2>
        <a:srgbClr val="E8E7E2"/>
      </a:lt2>
      <a:accent1>
        <a:srgbClr val="87A8BE"/>
      </a:accent1>
      <a:accent2>
        <a:srgbClr val="7F8ABA"/>
      </a:accent2>
      <a:accent3>
        <a:srgbClr val="A196C6"/>
      </a:accent3>
      <a:accent4>
        <a:srgbClr val="BA977F"/>
      </a:accent4>
      <a:accent5>
        <a:srgbClr val="ABA481"/>
      </a:accent5>
      <a:accent6>
        <a:srgbClr val="9CA974"/>
      </a:accent6>
      <a:hlink>
        <a:srgbClr val="8D8355"/>
      </a:hlink>
      <a:folHlink>
        <a:srgbClr val="828282"/>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2</TotalTime>
  <Words>99</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Gill Sans MT</vt:lpstr>
      <vt:lpstr>Wingdings</vt:lpstr>
      <vt:lpstr>Wingdings 2</vt:lpstr>
      <vt:lpstr>DividendVTI</vt:lpstr>
      <vt:lpstr>Generation Like</vt:lpstr>
      <vt:lpstr>Generation like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Generation Like</dc:title>
  <dc:creator>Williams, Kelly A</dc:creator>
  <cp:lastModifiedBy>williamskelly835@gmail.com</cp:lastModifiedBy>
  <cp:revision>3</cp:revision>
  <dcterms:created xsi:type="dcterms:W3CDTF">2019-10-29T16:33:14Z</dcterms:created>
  <dcterms:modified xsi:type="dcterms:W3CDTF">2019-10-30T23:41:32Z</dcterms:modified>
</cp:coreProperties>
</file>