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64" r:id="rId5"/>
    <p:sldId id="262" r:id="rId6"/>
    <p:sldId id="259" r:id="rId7"/>
    <p:sldId id="263" r:id="rId8"/>
    <p:sldId id="260" r:id="rId9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DB024B84-2949-4429-AFC3-A3A1F7A0F7CC}" type="datetimeFigureOut">
              <a:rPr lang="en-CA" smtClean="0"/>
              <a:t>2019-11-20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CEF0316-717F-4B8B-B375-29A1AD4D32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6586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ed.ted.com/on/pPGWjX7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/>
              <a:t>Psychoanalysis</a:t>
            </a:r>
          </a:p>
        </p:txBody>
      </p:sp>
    </p:spTree>
    <p:extLst>
      <p:ext uri="{BB962C8B-B14F-4D97-AF65-F5344CB8AC3E}">
        <p14:creationId xmlns:p14="http://schemas.microsoft.com/office/powerpoint/2010/main" val="3852020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09281"/>
            <a:ext cx="9601200" cy="821028"/>
          </a:xfrm>
        </p:spPr>
        <p:txBody>
          <a:bodyPr/>
          <a:lstStyle/>
          <a:p>
            <a:r>
              <a:rPr lang="en-CA" b="1" dirty="0"/>
              <a:t>What is Psychoanalysis?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030308"/>
            <a:ext cx="9601200" cy="5525037"/>
          </a:xfrm>
        </p:spPr>
        <p:txBody>
          <a:bodyPr>
            <a:normAutofit/>
          </a:bodyPr>
          <a:lstStyle/>
          <a:p>
            <a:r>
              <a:rPr lang="en-CA" sz="2800" dirty="0"/>
              <a:t> It emerged early in the 20</a:t>
            </a:r>
            <a:r>
              <a:rPr lang="en-CA" sz="2800" baseline="30000" dirty="0"/>
              <a:t>th</a:t>
            </a:r>
            <a:r>
              <a:rPr lang="en-CA" sz="2800" dirty="0"/>
              <a:t> century.</a:t>
            </a:r>
          </a:p>
          <a:p>
            <a:r>
              <a:rPr lang="en-CA" sz="2800" dirty="0"/>
              <a:t> It was developed as an approach to therapy.</a:t>
            </a:r>
          </a:p>
          <a:p>
            <a:r>
              <a:rPr lang="en-CA" sz="2800" dirty="0"/>
              <a:t> </a:t>
            </a:r>
            <a:r>
              <a:rPr lang="en-CA" sz="2800" b="1" dirty="0">
                <a:solidFill>
                  <a:schemeClr val="tx1"/>
                </a:solidFill>
              </a:rPr>
              <a:t>It was inspired by Sigmund Freud’s </a:t>
            </a:r>
            <a:r>
              <a:rPr lang="en-CA" sz="2800" b="1" u="sng" dirty="0">
                <a:solidFill>
                  <a:schemeClr val="tx1"/>
                </a:solidFill>
              </a:rPr>
              <a:t>psychoanalytic theory</a:t>
            </a:r>
            <a:r>
              <a:rPr lang="en-CA" sz="2800" b="1" dirty="0">
                <a:solidFill>
                  <a:schemeClr val="tx1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b="1" dirty="0">
                <a:solidFill>
                  <a:schemeClr val="tx1"/>
                </a:solidFill>
              </a:rPr>
              <a:t> This is the theory that all human behaviour is influenced by </a:t>
            </a:r>
            <a:r>
              <a:rPr lang="en-CA" sz="2800" b="1" u="sng" dirty="0">
                <a:solidFill>
                  <a:schemeClr val="tx1"/>
                </a:solidFill>
              </a:rPr>
              <a:t>early childhood</a:t>
            </a:r>
            <a:r>
              <a:rPr lang="en-CA" sz="2800" b="1" dirty="0">
                <a:solidFill>
                  <a:schemeClr val="tx1"/>
                </a:solidFill>
              </a:rPr>
              <a:t> and that childhood experiences influence the unconscious mind throughout life.</a:t>
            </a:r>
          </a:p>
          <a:p>
            <a:r>
              <a:rPr lang="en-CA" sz="2800" b="1" dirty="0">
                <a:solidFill>
                  <a:schemeClr val="tx1"/>
                </a:solidFill>
              </a:rPr>
              <a:t> Theories that fit into the category of psychoanalysis are called </a:t>
            </a:r>
            <a:r>
              <a:rPr lang="en-CA" sz="2800" b="1" u="sng" dirty="0">
                <a:solidFill>
                  <a:schemeClr val="tx1"/>
                </a:solidFill>
              </a:rPr>
              <a:t>psychodynamic theories</a:t>
            </a:r>
            <a:r>
              <a:rPr lang="en-CA" sz="2800" b="1" dirty="0">
                <a:solidFill>
                  <a:schemeClr val="tx1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b="1" dirty="0">
                <a:solidFill>
                  <a:schemeClr val="tx1"/>
                </a:solidFill>
              </a:rPr>
              <a:t> These theories are based on the belief that unlocking the unconscious mind is the key to understanding human behaviour and relationships.</a:t>
            </a:r>
          </a:p>
        </p:txBody>
      </p:sp>
    </p:spTree>
    <p:extLst>
      <p:ext uri="{BB962C8B-B14F-4D97-AF65-F5344CB8AC3E}">
        <p14:creationId xmlns:p14="http://schemas.microsoft.com/office/powerpoint/2010/main" val="670901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36938"/>
          </a:xfrm>
        </p:spPr>
        <p:txBody>
          <a:bodyPr/>
          <a:lstStyle/>
          <a:p>
            <a:r>
              <a:rPr lang="en-CA" b="1" dirty="0"/>
              <a:t>What is the Unconscious Mind?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67436"/>
            <a:ext cx="9601200" cy="4662153"/>
          </a:xfrm>
        </p:spPr>
        <p:txBody>
          <a:bodyPr>
            <a:normAutofit lnSpcReduction="10000"/>
          </a:bodyPr>
          <a:lstStyle/>
          <a:p>
            <a:r>
              <a:rPr lang="en-CA" sz="2800" dirty="0">
                <a:solidFill>
                  <a:schemeClr val="tx1"/>
                </a:solidFill>
              </a:rPr>
              <a:t> It refers to information processing in our mind that we are </a:t>
            </a:r>
            <a:r>
              <a:rPr lang="en-CA" sz="2800" u="sng" dirty="0">
                <a:solidFill>
                  <a:schemeClr val="tx1"/>
                </a:solidFill>
              </a:rPr>
              <a:t>not</a:t>
            </a:r>
            <a:r>
              <a:rPr lang="en-CA" sz="2800" dirty="0">
                <a:solidFill>
                  <a:schemeClr val="tx1"/>
                </a:solidFill>
              </a:rPr>
              <a:t> aware of.</a:t>
            </a:r>
          </a:p>
          <a:p>
            <a:r>
              <a:rPr lang="en-CA" sz="2800" dirty="0">
                <a:solidFill>
                  <a:schemeClr val="tx1"/>
                </a:solidFill>
              </a:rPr>
              <a:t> Freud believed that our unconscious </a:t>
            </a:r>
          </a:p>
          <a:p>
            <a:pPr marL="0" indent="0">
              <a:buNone/>
            </a:pPr>
            <a:r>
              <a:rPr lang="en-CA" sz="2800" dirty="0">
                <a:solidFill>
                  <a:schemeClr val="tx1"/>
                </a:solidFill>
              </a:rPr>
              <a:t>mind holds our </a:t>
            </a:r>
            <a:r>
              <a:rPr lang="en-CA" sz="2800" b="1" u="sng" dirty="0">
                <a:solidFill>
                  <a:schemeClr val="tx1"/>
                </a:solidFill>
              </a:rPr>
              <a:t>unacceptable</a:t>
            </a:r>
            <a:r>
              <a:rPr lang="en-CA" sz="2800" dirty="0">
                <a:solidFill>
                  <a:schemeClr val="tx1"/>
                </a:solidFill>
              </a:rPr>
              <a:t> thoughts, </a:t>
            </a:r>
          </a:p>
          <a:p>
            <a:pPr marL="0" indent="0">
              <a:buNone/>
            </a:pPr>
            <a:r>
              <a:rPr lang="en-CA" sz="2800" dirty="0">
                <a:solidFill>
                  <a:schemeClr val="tx1"/>
                </a:solidFill>
              </a:rPr>
              <a:t>feelings, and memories.</a:t>
            </a:r>
          </a:p>
          <a:p>
            <a:r>
              <a:rPr lang="en-CA" sz="2800" dirty="0">
                <a:solidFill>
                  <a:schemeClr val="tx1"/>
                </a:solidFill>
              </a:rPr>
              <a:t> </a:t>
            </a:r>
            <a:r>
              <a:rPr lang="en-CA" sz="2800" b="1" dirty="0">
                <a:solidFill>
                  <a:schemeClr val="tx1"/>
                </a:solidFill>
              </a:rPr>
              <a:t>Carl Jung</a:t>
            </a:r>
            <a:r>
              <a:rPr lang="en-CA" sz="2800" dirty="0">
                <a:solidFill>
                  <a:schemeClr val="tx1"/>
                </a:solidFill>
              </a:rPr>
              <a:t>, a student of Freud, believed </a:t>
            </a:r>
          </a:p>
          <a:p>
            <a:pPr marL="0" indent="0">
              <a:buNone/>
            </a:pPr>
            <a:r>
              <a:rPr lang="en-CA" sz="2800" dirty="0">
                <a:solidFill>
                  <a:schemeClr val="tx1"/>
                </a:solidFill>
              </a:rPr>
              <a:t>that our unconscious mind includes </a:t>
            </a:r>
          </a:p>
          <a:p>
            <a:pPr marL="0" indent="0">
              <a:buNone/>
            </a:pPr>
            <a:r>
              <a:rPr lang="en-CA" sz="2800" dirty="0">
                <a:solidFill>
                  <a:schemeClr val="tx1"/>
                </a:solidFill>
              </a:rPr>
              <a:t>patterns of memories, </a:t>
            </a:r>
          </a:p>
          <a:p>
            <a:pPr marL="0" indent="0">
              <a:buNone/>
            </a:pPr>
            <a:r>
              <a:rPr lang="en-CA" sz="2800" dirty="0">
                <a:solidFill>
                  <a:schemeClr val="tx1"/>
                </a:solidFill>
              </a:rPr>
              <a:t>instincts, and experiences common to all.</a:t>
            </a:r>
          </a:p>
        </p:txBody>
      </p:sp>
      <p:pic>
        <p:nvPicPr>
          <p:cNvPr id="3074" name="Picture 2" descr="Image result for unconscious mind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398" y="2691684"/>
            <a:ext cx="3684806" cy="3652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8405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EEF75-C2AD-4B72-8E67-347C9547C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76837"/>
            <a:ext cx="9601200" cy="973123"/>
          </a:xfrm>
        </p:spPr>
        <p:txBody>
          <a:bodyPr>
            <a:normAutofit/>
          </a:bodyPr>
          <a:lstStyle/>
          <a:p>
            <a:r>
              <a:rPr lang="en-CA" dirty="0"/>
              <a:t>Sigmund Freud (1856-1939)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8B7DB-81D0-4F31-A993-684D02943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33850"/>
            <a:ext cx="9601200" cy="5335398"/>
          </a:xfrm>
        </p:spPr>
        <p:txBody>
          <a:bodyPr>
            <a:normAutofit lnSpcReduction="10000"/>
          </a:bodyPr>
          <a:lstStyle/>
          <a:p>
            <a:r>
              <a:rPr lang="en-CA" dirty="0">
                <a:solidFill>
                  <a:schemeClr val="tx1"/>
                </a:solidFill>
              </a:rPr>
              <a:t>Freud believed that human consciousness consists of </a:t>
            </a:r>
            <a:r>
              <a:rPr lang="en-CA" u="sng" dirty="0">
                <a:solidFill>
                  <a:schemeClr val="tx1"/>
                </a:solidFill>
              </a:rPr>
              <a:t>three</a:t>
            </a:r>
            <a:r>
              <a:rPr lang="en-CA" dirty="0">
                <a:solidFill>
                  <a:schemeClr val="tx1"/>
                </a:solidFill>
              </a:rPr>
              <a:t> parts:</a:t>
            </a:r>
          </a:p>
          <a:p>
            <a:endParaRPr lang="en-CA" dirty="0">
              <a:solidFill>
                <a:schemeClr val="tx1"/>
              </a:solidFill>
            </a:endParaRPr>
          </a:p>
          <a:p>
            <a:endParaRPr lang="en-CA" dirty="0">
              <a:solidFill>
                <a:schemeClr val="tx1"/>
              </a:solidFill>
            </a:endParaRPr>
          </a:p>
          <a:p>
            <a:endParaRPr lang="en-CA" dirty="0">
              <a:solidFill>
                <a:schemeClr val="tx1"/>
              </a:solidFill>
            </a:endParaRP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r>
              <a:rPr lang="en-CA" dirty="0">
                <a:solidFill>
                  <a:schemeClr val="tx1"/>
                </a:solidFill>
              </a:rPr>
              <a:t>Freud believed that human personality results from the ego’s efforts to resolve conflicts.</a:t>
            </a:r>
          </a:p>
          <a:p>
            <a:endParaRPr lang="en-CA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B0275EB-7854-4C81-AC99-5F7DD891F8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113118"/>
              </p:ext>
            </p:extLst>
          </p:nvPr>
        </p:nvGraphicFramePr>
        <p:xfrm>
          <a:off x="1746774" y="1969626"/>
          <a:ext cx="8128000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8881">
                  <a:extLst>
                    <a:ext uri="{9D8B030D-6E8A-4147-A177-3AD203B41FA5}">
                      <a16:colId xmlns:a16="http://schemas.microsoft.com/office/drawing/2014/main" val="3417461460"/>
                    </a:ext>
                  </a:extLst>
                </a:gridCol>
                <a:gridCol w="6259119">
                  <a:extLst>
                    <a:ext uri="{9D8B030D-6E8A-4147-A177-3AD203B41FA5}">
                      <a16:colId xmlns:a16="http://schemas.microsoft.com/office/drawing/2014/main" val="16899895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056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2000" b="1" dirty="0"/>
                        <a:t>The ego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b="1" u="none" dirty="0">
                          <a:solidFill>
                            <a:schemeClr val="tx1"/>
                          </a:solidFill>
                        </a:rPr>
                        <a:t>It is the rational part of the mind, which operates on the reality principle.   It often suppresses the urges of the id.</a:t>
                      </a:r>
                    </a:p>
                    <a:p>
                      <a:endParaRPr lang="en-CA" sz="2000" b="1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5956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2000" b="1" dirty="0"/>
                        <a:t>The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b="1" u="none" dirty="0">
                          <a:solidFill>
                            <a:schemeClr val="tx1"/>
                          </a:solidFill>
                        </a:rPr>
                        <a:t>It is the instinctual part of the mind, which operates on the pleasure principle.</a:t>
                      </a:r>
                    </a:p>
                    <a:p>
                      <a:endParaRPr lang="en-CA" sz="2000" b="1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871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2000" b="1" dirty="0"/>
                        <a:t>The superego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b="1" u="none" dirty="0">
                          <a:solidFill>
                            <a:schemeClr val="tx1"/>
                          </a:solidFill>
                        </a:rPr>
                        <a:t>It is the moral centre of the mind.  It acts as the mind’s conscience.</a:t>
                      </a:r>
                    </a:p>
                    <a:p>
                      <a:endParaRPr lang="en-CA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451458"/>
                  </a:ext>
                </a:extLst>
              </a:tr>
            </a:tbl>
          </a:graphicData>
        </a:graphic>
      </p:graphicFrame>
      <p:pic>
        <p:nvPicPr>
          <p:cNvPr id="1026" name="Picture 2" descr="Image result for id freud">
            <a:extLst>
              <a:ext uri="{FF2B5EF4-FFF2-40B4-BE49-F238E27FC236}">
                <a16:creationId xmlns:a16="http://schemas.microsoft.com/office/drawing/2014/main" id="{BAA944EE-E1D8-4636-BBEC-66B78DE2FE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5537" y="276837"/>
            <a:ext cx="1914525" cy="225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5921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The Mind as an Iceberg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48496"/>
            <a:ext cx="9601200" cy="5209504"/>
          </a:xfrm>
        </p:spPr>
        <p:txBody>
          <a:bodyPr>
            <a:normAutofit/>
          </a:bodyPr>
          <a:lstStyle/>
          <a:p>
            <a:r>
              <a:rPr lang="en-CA" sz="2800" dirty="0"/>
              <a:t>Freud compared the mind to an </a:t>
            </a:r>
          </a:p>
          <a:p>
            <a:pPr marL="0" indent="0">
              <a:buNone/>
            </a:pPr>
            <a:r>
              <a:rPr lang="en-CA" sz="2800" b="1" dirty="0"/>
              <a:t>iceberg.</a:t>
            </a:r>
          </a:p>
          <a:p>
            <a:r>
              <a:rPr lang="en-CA" sz="2800" dirty="0">
                <a:solidFill>
                  <a:schemeClr val="tx1"/>
                </a:solidFill>
              </a:rPr>
              <a:t>Our conscious mind is above the</a:t>
            </a:r>
          </a:p>
          <a:p>
            <a:pPr marL="0" indent="0">
              <a:buNone/>
            </a:pPr>
            <a:r>
              <a:rPr lang="en-CA" sz="2800" dirty="0">
                <a:solidFill>
                  <a:schemeClr val="tx1"/>
                </a:solidFill>
              </a:rPr>
              <a:t>water; the unconscious mind is below</a:t>
            </a:r>
          </a:p>
          <a:p>
            <a:pPr marL="0" indent="0">
              <a:buNone/>
            </a:pPr>
            <a:r>
              <a:rPr lang="en-CA" sz="2800" dirty="0">
                <a:solidFill>
                  <a:schemeClr val="tx1"/>
                </a:solidFill>
              </a:rPr>
              <a:t>the surface.</a:t>
            </a:r>
          </a:p>
          <a:p>
            <a:r>
              <a:rPr lang="en-CA" sz="2800" dirty="0">
                <a:solidFill>
                  <a:schemeClr val="tx1"/>
                </a:solidFill>
              </a:rPr>
              <a:t> The id is completely unconscious </a:t>
            </a:r>
          </a:p>
          <a:p>
            <a:pPr marL="0" indent="0">
              <a:buNone/>
            </a:pPr>
            <a:r>
              <a:rPr lang="en-CA" sz="2800" dirty="0">
                <a:solidFill>
                  <a:schemeClr val="tx1"/>
                </a:solidFill>
              </a:rPr>
              <a:t>and the ego and superego straddle both </a:t>
            </a:r>
          </a:p>
          <a:p>
            <a:pPr marL="0" indent="0">
              <a:buNone/>
            </a:pPr>
            <a:r>
              <a:rPr lang="en-CA" sz="2800" dirty="0">
                <a:solidFill>
                  <a:schemeClr val="tx1"/>
                </a:solidFill>
              </a:rPr>
              <a:t>sides of the iceberg, operating consciously and unconsciously</a:t>
            </a:r>
            <a:r>
              <a:rPr lang="en-CA" sz="2800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2208" y="1278055"/>
            <a:ext cx="3979386" cy="4078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19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 Visual Representation of Freud’s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>
                <a:hlinkClick r:id="rId2"/>
              </a:rPr>
              <a:t>http://ed.ted.com/on/pPGWjX7f</a:t>
            </a:r>
            <a:endParaRPr lang="en-CA" sz="2400" dirty="0"/>
          </a:p>
          <a:p>
            <a:endParaRPr lang="en-CA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7170" y="3260267"/>
            <a:ext cx="5324543" cy="2721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24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Textbook work: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35617"/>
            <a:ext cx="9601200" cy="4675031"/>
          </a:xfrm>
        </p:spPr>
        <p:txBody>
          <a:bodyPr>
            <a:normAutofit/>
          </a:bodyPr>
          <a:lstStyle/>
          <a:p>
            <a:r>
              <a:rPr lang="en-CA" sz="2800" dirty="0"/>
              <a:t> Read p. 60 and define the following: </a:t>
            </a:r>
            <a:r>
              <a:rPr lang="en-CA" sz="2800" b="1" dirty="0"/>
              <a:t>defence mechanisms, repression, denial, displacement, free association</a:t>
            </a:r>
            <a:r>
              <a:rPr lang="en-CA" sz="2800" dirty="0"/>
              <a:t>, and </a:t>
            </a:r>
            <a:r>
              <a:rPr lang="en-CA" sz="2800" b="1" dirty="0"/>
              <a:t>projection</a:t>
            </a:r>
            <a:r>
              <a:rPr lang="en-CA" sz="2800" dirty="0"/>
              <a:t>.</a:t>
            </a:r>
          </a:p>
          <a:p>
            <a:r>
              <a:rPr lang="en-CA" sz="2800" dirty="0"/>
              <a:t> What are neo-Freudians? (p. 60)</a:t>
            </a:r>
          </a:p>
          <a:p>
            <a:r>
              <a:rPr lang="en-CA" sz="2800" dirty="0"/>
              <a:t>According to Jung, what are the two parts to the unconscious? (p. 61)</a:t>
            </a:r>
          </a:p>
          <a:p>
            <a:r>
              <a:rPr lang="en-CA" sz="2800" dirty="0"/>
              <a:t> What are archetypes? (p. 61)</a:t>
            </a:r>
          </a:p>
          <a:p>
            <a:r>
              <a:rPr lang="en-CA" sz="2800" dirty="0"/>
              <a:t> What are some symbols that tend to reoccur? (p. 61)</a:t>
            </a:r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970793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Source: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Haskings</a:t>
            </a:r>
            <a:r>
              <a:rPr lang="en-CA" dirty="0"/>
              <a:t>-Winner, J. et al. (2011). </a:t>
            </a:r>
            <a:r>
              <a:rPr lang="en-CA" i="1" dirty="0"/>
              <a:t>Social Science: An Introduction</a:t>
            </a:r>
            <a:r>
              <a:rPr lang="en-CA" dirty="0"/>
              <a:t>. Toronto, ON, 	Canada: McGraw-Hill Ryerson, p. 59 - 60.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9164286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32A30"/>
      </a:dk2>
      <a:lt2>
        <a:srgbClr val="F2F2F0"/>
      </a:lt2>
      <a:accent1>
        <a:srgbClr val="836C9F"/>
      </a:accent1>
      <a:accent2>
        <a:srgbClr val="BDAB56"/>
      </a:accent2>
      <a:accent3>
        <a:srgbClr val="B0565D"/>
      </a:accent3>
      <a:accent4>
        <a:srgbClr val="55B1BC"/>
      </a:accent4>
      <a:accent5>
        <a:srgbClr val="4D925F"/>
      </a:accent5>
      <a:accent6>
        <a:srgbClr val="E08C4A"/>
      </a:accent6>
      <a:hlink>
        <a:srgbClr val="55B1BC"/>
      </a:hlink>
      <a:folHlink>
        <a:srgbClr val="836C9F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9270AA94-2367-4B1E-B579-26147B222B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126</TotalTime>
  <Words>425</Words>
  <Application>Microsoft Office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Franklin Gothic Book</vt:lpstr>
      <vt:lpstr>Wingdings</vt:lpstr>
      <vt:lpstr>Crop</vt:lpstr>
      <vt:lpstr>Psychoanalysis</vt:lpstr>
      <vt:lpstr>What is Psychoanalysis?</vt:lpstr>
      <vt:lpstr>What is the Unconscious Mind?</vt:lpstr>
      <vt:lpstr>Sigmund Freud (1856-1939)</vt:lpstr>
      <vt:lpstr>The Mind as an Iceberg</vt:lpstr>
      <vt:lpstr>A Visual Representation of Freud’s </vt:lpstr>
      <vt:lpstr>Textbook work:</vt:lpstr>
      <vt:lpstr>Source: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Psychoanalysis</dc:title>
  <dc:creator>User</dc:creator>
  <cp:lastModifiedBy>williamskelly835@gmail.com</cp:lastModifiedBy>
  <cp:revision>46</cp:revision>
  <cp:lastPrinted>2016-10-15T21:37:50Z</cp:lastPrinted>
  <dcterms:created xsi:type="dcterms:W3CDTF">2016-10-15T20:05:07Z</dcterms:created>
  <dcterms:modified xsi:type="dcterms:W3CDTF">2019-11-20T23:54:06Z</dcterms:modified>
</cp:coreProperties>
</file>