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3"/>
  </p:handoutMasterIdLst>
  <p:sldIdLst>
    <p:sldId id="256" r:id="rId2"/>
    <p:sldId id="265" r:id="rId3"/>
    <p:sldId id="257" r:id="rId4"/>
    <p:sldId id="258" r:id="rId5"/>
    <p:sldId id="261" r:id="rId6"/>
    <p:sldId id="263" r:id="rId7"/>
    <p:sldId id="262" r:id="rId8"/>
    <p:sldId id="264" r:id="rId9"/>
    <p:sldId id="266" r:id="rId10"/>
    <p:sldId id="267" r:id="rId11"/>
    <p:sldId id="259" r:id="rId1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68BFF72C-0C82-4A61-83DF-94C30F7710CB}" type="datetimeFigureOut">
              <a:rPr lang="en-US" smtClean="0"/>
              <a:t>9/12/2019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B8A754EB-DB7B-4BFC-81DD-35FAF802CCE1}" type="slidenum">
              <a:rPr lang="en-US" smtClean="0"/>
              <a:t>‹#›</a:t>
            </a:fld>
            <a:endParaRPr lang="en-US"/>
          </a:p>
        </p:txBody>
      </p:sp>
    </p:spTree>
    <p:extLst>
      <p:ext uri="{BB962C8B-B14F-4D97-AF65-F5344CB8AC3E}">
        <p14:creationId xmlns:p14="http://schemas.microsoft.com/office/powerpoint/2010/main" val="24452205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hsp3usta.blogspot.ca/p/course-resourc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3XN2X72jrF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pmno-Yfetd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5400" b="1" dirty="0"/>
              <a:t>Research Ethics &amp; Sources of Information</a:t>
            </a:r>
          </a:p>
        </p:txBody>
      </p:sp>
      <p:pic>
        <p:nvPicPr>
          <p:cNvPr id="2050" name="Picture 2" descr="Image result for research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3820" y="4156623"/>
            <a:ext cx="2138920" cy="21389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3">
            <a:extLst>
              <a:ext uri="{FF2B5EF4-FFF2-40B4-BE49-F238E27FC236}">
                <a16:creationId xmlns:a16="http://schemas.microsoft.com/office/drawing/2014/main" id="{A1AA8001-4C76-4260-BEF9-9F11388D8F9D}"/>
              </a:ext>
            </a:extLst>
          </p:cNvPr>
          <p:cNvGraphicFramePr>
            <a:graphicFrameLocks noGrp="1"/>
          </p:cNvGraphicFramePr>
          <p:nvPr>
            <p:extLst>
              <p:ext uri="{D42A27DB-BD31-4B8C-83A1-F6EECF244321}">
                <p14:modId xmlns:p14="http://schemas.microsoft.com/office/powerpoint/2010/main" val="513135524"/>
              </p:ext>
            </p:extLst>
          </p:nvPr>
        </p:nvGraphicFramePr>
        <p:xfrm>
          <a:off x="5773478" y="562457"/>
          <a:ext cx="5641163" cy="711613"/>
        </p:xfrm>
        <a:graphic>
          <a:graphicData uri="http://schemas.openxmlformats.org/drawingml/2006/table">
            <a:tbl>
              <a:tblPr firstRow="1" bandRow="1">
                <a:tableStyleId>{5C22544A-7EE6-4342-B048-85BDC9FD1C3A}</a:tableStyleId>
              </a:tblPr>
              <a:tblGrid>
                <a:gridCol w="5641163">
                  <a:extLst>
                    <a:ext uri="{9D8B030D-6E8A-4147-A177-3AD203B41FA5}">
                      <a16:colId xmlns:a16="http://schemas.microsoft.com/office/drawing/2014/main" val="505520006"/>
                    </a:ext>
                  </a:extLst>
                </a:gridCol>
              </a:tblGrid>
              <a:tr h="711613">
                <a:tc>
                  <a:txBody>
                    <a:bodyPr/>
                    <a:lstStyle/>
                    <a:p>
                      <a:r>
                        <a:rPr lang="en-US" dirty="0"/>
                        <a:t>*Copy any information that has been bolded in </a:t>
                      </a:r>
                      <a:r>
                        <a:rPr lang="en-US" dirty="0">
                          <a:solidFill>
                            <a:schemeClr val="accent4">
                              <a:lumMod val="75000"/>
                            </a:schemeClr>
                          </a:solidFill>
                        </a:rPr>
                        <a:t>green.</a:t>
                      </a:r>
                    </a:p>
                  </a:txBody>
                  <a:tcPr/>
                </a:tc>
                <a:extLst>
                  <a:ext uri="{0D108BD9-81ED-4DB2-BD59-A6C34878D82A}">
                    <a16:rowId xmlns:a16="http://schemas.microsoft.com/office/drawing/2014/main" val="4293129795"/>
                  </a:ext>
                </a:extLst>
              </a:tr>
            </a:tbl>
          </a:graphicData>
        </a:graphic>
      </p:graphicFrame>
    </p:spTree>
    <p:extLst>
      <p:ext uri="{BB962C8B-B14F-4D97-AF65-F5344CB8AC3E}">
        <p14:creationId xmlns:p14="http://schemas.microsoft.com/office/powerpoint/2010/main" val="209051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A9CB6-7364-4286-BE89-4FF6B2583AF8}"/>
              </a:ext>
            </a:extLst>
          </p:cNvPr>
          <p:cNvSpPr>
            <a:spLocks noGrp="1"/>
          </p:cNvSpPr>
          <p:nvPr>
            <p:ph type="title"/>
          </p:nvPr>
        </p:nvSpPr>
        <p:spPr/>
        <p:txBody>
          <a:bodyPr/>
          <a:lstStyle/>
          <a:p>
            <a:r>
              <a:rPr lang="en-US" b="1" dirty="0">
                <a:solidFill>
                  <a:schemeClr val="accent4">
                    <a:lumMod val="75000"/>
                  </a:schemeClr>
                </a:solidFill>
              </a:rPr>
              <a:t>Your task (last activity for the intro unit):</a:t>
            </a:r>
          </a:p>
        </p:txBody>
      </p:sp>
      <p:sp>
        <p:nvSpPr>
          <p:cNvPr id="3" name="Content Placeholder 2">
            <a:extLst>
              <a:ext uri="{FF2B5EF4-FFF2-40B4-BE49-F238E27FC236}">
                <a16:creationId xmlns:a16="http://schemas.microsoft.com/office/drawing/2014/main" id="{46612B6B-DFF0-45BD-BB34-D5A94BD8EE75}"/>
              </a:ext>
            </a:extLst>
          </p:cNvPr>
          <p:cNvSpPr>
            <a:spLocks noGrp="1"/>
          </p:cNvSpPr>
          <p:nvPr>
            <p:ph idx="1"/>
          </p:nvPr>
        </p:nvSpPr>
        <p:spPr/>
        <p:txBody>
          <a:bodyPr>
            <a:normAutofit/>
          </a:bodyPr>
          <a:lstStyle/>
          <a:p>
            <a:r>
              <a:rPr lang="en-US" sz="2800" dirty="0">
                <a:solidFill>
                  <a:schemeClr val="accent4">
                    <a:lumMod val="75000"/>
                  </a:schemeClr>
                </a:solidFill>
              </a:rPr>
              <a:t>Read about the differences between quantitative and qualitative research on p. 57 in the textbook and then copy the chart into your notes.</a:t>
            </a:r>
          </a:p>
        </p:txBody>
      </p:sp>
    </p:spTree>
    <p:extLst>
      <p:ext uri="{BB962C8B-B14F-4D97-AF65-F5344CB8AC3E}">
        <p14:creationId xmlns:p14="http://schemas.microsoft.com/office/powerpoint/2010/main" val="499462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5270"/>
          </a:xfrm>
        </p:spPr>
        <p:txBody>
          <a:bodyPr/>
          <a:lstStyle/>
          <a:p>
            <a:r>
              <a:rPr lang="en-CA" dirty="0"/>
              <a:t>Sources:</a:t>
            </a:r>
          </a:p>
        </p:txBody>
      </p:sp>
      <p:sp>
        <p:nvSpPr>
          <p:cNvPr id="3" name="Content Placeholder 2"/>
          <p:cNvSpPr>
            <a:spLocks noGrp="1"/>
          </p:cNvSpPr>
          <p:nvPr>
            <p:ph idx="1"/>
          </p:nvPr>
        </p:nvSpPr>
        <p:spPr>
          <a:xfrm>
            <a:off x="1371600" y="1777285"/>
            <a:ext cx="9601200" cy="4090115"/>
          </a:xfrm>
        </p:spPr>
        <p:txBody>
          <a:bodyPr/>
          <a:lstStyle/>
          <a:p>
            <a:pPr marL="0" indent="0">
              <a:buNone/>
            </a:pPr>
            <a:endParaRPr lang="en-CA" dirty="0"/>
          </a:p>
          <a:p>
            <a:r>
              <a:rPr lang="en-CA" dirty="0"/>
              <a:t>Adapted from:</a:t>
            </a:r>
          </a:p>
          <a:p>
            <a:pPr marL="0" indent="0">
              <a:buNone/>
            </a:pPr>
            <a:r>
              <a:rPr lang="en-CA" dirty="0"/>
              <a:t>Hawkes, C., &amp; Watt, J. (2001). Images of society: Introduction to anthropology, psychology, and sociology. Toronto: McGraw-Hill Ryerson.</a:t>
            </a:r>
          </a:p>
          <a:p>
            <a:pPr marL="0" indent="0">
              <a:buNone/>
            </a:pPr>
            <a:r>
              <a:rPr lang="en-CA" dirty="0"/>
              <a:t>Harwood. (2016). “Research Ethics.” Retrieved from: </a:t>
            </a:r>
            <a:r>
              <a:rPr lang="en-CA" dirty="0">
                <a:hlinkClick r:id="rId2"/>
              </a:rPr>
              <a:t>http://hsp3usta.blogspot.ca/p/course-resources.html</a:t>
            </a:r>
            <a:endParaRPr lang="en-CA" dirty="0"/>
          </a:p>
          <a:p>
            <a:pPr marL="0" indent="0">
              <a:buNone/>
            </a:pPr>
            <a:r>
              <a:rPr lang="en-CA" dirty="0"/>
              <a:t>National Archives and Records Administration, www.archives.gov Library of Congress, www.loc.gov Teaching with Primary Sources: Educational Materials for Teachers. The Lyndon Baines Johnson Presidential Library &amp; Museum. </a:t>
            </a:r>
          </a:p>
          <a:p>
            <a:pPr marL="0" indent="0">
              <a:buNone/>
            </a:pPr>
            <a:endParaRPr lang="en-CA" dirty="0"/>
          </a:p>
        </p:txBody>
      </p:sp>
    </p:spTree>
    <p:extLst>
      <p:ext uri="{BB962C8B-B14F-4D97-AF65-F5344CB8AC3E}">
        <p14:creationId xmlns:p14="http://schemas.microsoft.com/office/powerpoint/2010/main" val="399162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Think-pair-share Activity:</a:t>
            </a:r>
          </a:p>
        </p:txBody>
      </p:sp>
      <p:sp>
        <p:nvSpPr>
          <p:cNvPr id="3" name="Content Placeholder 2"/>
          <p:cNvSpPr>
            <a:spLocks noGrp="1"/>
          </p:cNvSpPr>
          <p:nvPr>
            <p:ph idx="1"/>
          </p:nvPr>
        </p:nvSpPr>
        <p:spPr/>
        <p:txBody>
          <a:bodyPr>
            <a:normAutofit/>
          </a:bodyPr>
          <a:lstStyle/>
          <a:p>
            <a:r>
              <a:rPr lang="en-CA" sz="2800" b="1" dirty="0"/>
              <a:t>With your elbow partner(s), please discuss the following questions and write down your ideas:</a:t>
            </a:r>
          </a:p>
          <a:p>
            <a:pPr marL="0" indent="0">
              <a:buNone/>
            </a:pPr>
            <a:r>
              <a:rPr lang="en-CA" sz="2800" dirty="0"/>
              <a:t>	</a:t>
            </a:r>
            <a:r>
              <a:rPr lang="en-CA" sz="2800" b="1" dirty="0"/>
              <a:t>a) In your opinion, what can social scientists do </a:t>
            </a:r>
          </a:p>
          <a:p>
            <a:pPr marL="0" indent="0">
              <a:buNone/>
            </a:pPr>
            <a:r>
              <a:rPr lang="en-CA" sz="2800" b="1" dirty="0"/>
              <a:t>           to ensure that their research is </a:t>
            </a:r>
            <a:r>
              <a:rPr lang="en-CA" sz="2800" b="1" u="sng" dirty="0"/>
              <a:t>ethical</a:t>
            </a:r>
            <a:r>
              <a:rPr lang="en-CA" sz="2800" b="1" dirty="0"/>
              <a:t>?</a:t>
            </a:r>
          </a:p>
          <a:p>
            <a:pPr marL="0" indent="0">
              <a:buNone/>
            </a:pPr>
            <a:r>
              <a:rPr lang="en-CA" sz="2800" b="1" dirty="0"/>
              <a:t>	b) In your opinion, what would make research </a:t>
            </a:r>
            <a:r>
              <a:rPr lang="en-CA" sz="2800" b="1" u="sng" dirty="0"/>
              <a:t>unethical</a:t>
            </a:r>
            <a:r>
              <a:rPr lang="en-CA" sz="2800" b="1" dirty="0"/>
              <a:t>?</a:t>
            </a:r>
          </a:p>
          <a:p>
            <a:pPr marL="0" indent="0">
              <a:buNone/>
            </a:pPr>
            <a:endParaRPr lang="en-CA" sz="2800" b="1" dirty="0"/>
          </a:p>
        </p:txBody>
      </p:sp>
    </p:spTree>
    <p:extLst>
      <p:ext uri="{BB962C8B-B14F-4D97-AF65-F5344CB8AC3E}">
        <p14:creationId xmlns:p14="http://schemas.microsoft.com/office/powerpoint/2010/main" val="100813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4">
                    <a:lumMod val="75000"/>
                  </a:schemeClr>
                </a:solidFill>
              </a:rPr>
              <a:t>Ethical Guidelines for Social Science Research:</a:t>
            </a:r>
          </a:p>
        </p:txBody>
      </p:sp>
      <p:sp>
        <p:nvSpPr>
          <p:cNvPr id="3" name="Content Placeholder 2"/>
          <p:cNvSpPr>
            <a:spLocks noGrp="1"/>
          </p:cNvSpPr>
          <p:nvPr>
            <p:ph idx="1"/>
          </p:nvPr>
        </p:nvSpPr>
        <p:spPr>
          <a:xfrm>
            <a:off x="1371600" y="2285999"/>
            <a:ext cx="9601200" cy="3870101"/>
          </a:xfrm>
        </p:spPr>
        <p:txBody>
          <a:bodyPr>
            <a:normAutofit lnSpcReduction="10000"/>
          </a:bodyPr>
          <a:lstStyle/>
          <a:p>
            <a:r>
              <a:rPr lang="en-CA" sz="3200" b="1" u="sng" dirty="0">
                <a:solidFill>
                  <a:schemeClr val="accent4">
                    <a:lumMod val="75000"/>
                  </a:schemeClr>
                </a:solidFill>
              </a:rPr>
              <a:t>Protection:</a:t>
            </a:r>
            <a:r>
              <a:rPr lang="en-CA" sz="3200" dirty="0">
                <a:solidFill>
                  <a:schemeClr val="accent4">
                    <a:lumMod val="75000"/>
                  </a:schemeClr>
                </a:solidFill>
              </a:rPr>
              <a:t> participants are to be protected from pain (physical and psychological).</a:t>
            </a:r>
          </a:p>
          <a:p>
            <a:r>
              <a:rPr lang="en-CA" sz="3200" b="1" u="sng" dirty="0">
                <a:solidFill>
                  <a:schemeClr val="accent4">
                    <a:lumMod val="75000"/>
                  </a:schemeClr>
                </a:solidFill>
              </a:rPr>
              <a:t>Informed Consent</a:t>
            </a:r>
            <a:r>
              <a:rPr lang="en-CA" sz="3200" b="1" dirty="0">
                <a:solidFill>
                  <a:schemeClr val="accent4">
                    <a:lumMod val="75000"/>
                  </a:schemeClr>
                </a:solidFill>
              </a:rPr>
              <a:t>:</a:t>
            </a:r>
            <a:r>
              <a:rPr lang="en-CA" sz="3200" dirty="0">
                <a:solidFill>
                  <a:schemeClr val="accent4">
                    <a:lumMod val="75000"/>
                  </a:schemeClr>
                </a:solidFill>
              </a:rPr>
              <a:t> participants are to be made aware of the purpose of the research including the procedures and risks associated with participation. Participants must be informed that withdrawal from participation, at any time, for any reason, is permissible without consequence.</a:t>
            </a:r>
          </a:p>
          <a:p>
            <a:endParaRPr lang="en-CA" sz="3000" dirty="0"/>
          </a:p>
        </p:txBody>
      </p:sp>
    </p:spTree>
    <p:extLst>
      <p:ext uri="{BB962C8B-B14F-4D97-AF65-F5344CB8AC3E}">
        <p14:creationId xmlns:p14="http://schemas.microsoft.com/office/powerpoint/2010/main" val="2398394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4">
                    <a:lumMod val="75000"/>
                  </a:schemeClr>
                </a:solidFill>
              </a:rPr>
              <a:t>Ethical Guidelines for Social Science Research:</a:t>
            </a:r>
            <a:endParaRPr lang="en-CA" dirty="0">
              <a:solidFill>
                <a:schemeClr val="accent4">
                  <a:lumMod val="75000"/>
                </a:schemeClr>
              </a:solidFill>
            </a:endParaRPr>
          </a:p>
        </p:txBody>
      </p:sp>
      <p:sp>
        <p:nvSpPr>
          <p:cNvPr id="3" name="Content Placeholder 2"/>
          <p:cNvSpPr>
            <a:spLocks noGrp="1"/>
          </p:cNvSpPr>
          <p:nvPr>
            <p:ph idx="1"/>
          </p:nvPr>
        </p:nvSpPr>
        <p:spPr>
          <a:xfrm>
            <a:off x="1371600" y="2285999"/>
            <a:ext cx="9601200" cy="4217831"/>
          </a:xfrm>
        </p:spPr>
        <p:txBody>
          <a:bodyPr>
            <a:normAutofit fontScale="85000" lnSpcReduction="20000"/>
          </a:bodyPr>
          <a:lstStyle/>
          <a:p>
            <a:r>
              <a:rPr lang="en-CA" sz="3200" b="1" u="sng" dirty="0">
                <a:solidFill>
                  <a:schemeClr val="accent4">
                    <a:lumMod val="75000"/>
                  </a:schemeClr>
                </a:solidFill>
              </a:rPr>
              <a:t>Privacy:</a:t>
            </a:r>
            <a:r>
              <a:rPr lang="en-CA" sz="3200" dirty="0">
                <a:solidFill>
                  <a:schemeClr val="accent4">
                    <a:lumMod val="75000"/>
                  </a:schemeClr>
                </a:solidFill>
              </a:rPr>
              <a:t> individual privacy is to be </a:t>
            </a:r>
          </a:p>
          <a:p>
            <a:pPr marL="0" indent="0">
              <a:buNone/>
            </a:pPr>
            <a:r>
              <a:rPr lang="en-CA" sz="3200" dirty="0">
                <a:solidFill>
                  <a:schemeClr val="accent4">
                    <a:lumMod val="75000"/>
                  </a:schemeClr>
                </a:solidFill>
              </a:rPr>
              <a:t>     protected.</a:t>
            </a:r>
          </a:p>
          <a:p>
            <a:r>
              <a:rPr lang="en-CA" sz="3200" b="1" u="sng" dirty="0">
                <a:solidFill>
                  <a:schemeClr val="accent4">
                    <a:lumMod val="75000"/>
                  </a:schemeClr>
                </a:solidFill>
              </a:rPr>
              <a:t>Debriefing</a:t>
            </a:r>
            <a:r>
              <a:rPr lang="en-CA" sz="3200" b="1" dirty="0">
                <a:solidFill>
                  <a:schemeClr val="accent4">
                    <a:lumMod val="75000"/>
                  </a:schemeClr>
                </a:solidFill>
              </a:rPr>
              <a:t>:</a:t>
            </a:r>
            <a:r>
              <a:rPr lang="en-CA" sz="3200" dirty="0">
                <a:solidFill>
                  <a:schemeClr val="accent4">
                    <a:lumMod val="75000"/>
                  </a:schemeClr>
                </a:solidFill>
              </a:rPr>
              <a:t> if the use of deception</a:t>
            </a:r>
          </a:p>
          <a:p>
            <a:pPr marL="0" indent="0">
              <a:buNone/>
            </a:pPr>
            <a:r>
              <a:rPr lang="en-CA" sz="3200" dirty="0">
                <a:solidFill>
                  <a:schemeClr val="accent4">
                    <a:lumMod val="75000"/>
                  </a:schemeClr>
                </a:solidFill>
              </a:rPr>
              <a:t>    is necessary, participants must be informed of the real nature                 </a:t>
            </a:r>
          </a:p>
          <a:p>
            <a:pPr marL="0" indent="0">
              <a:buNone/>
            </a:pPr>
            <a:r>
              <a:rPr lang="en-CA" sz="3200" dirty="0">
                <a:solidFill>
                  <a:schemeClr val="accent4">
                    <a:lumMod val="75000"/>
                  </a:schemeClr>
                </a:solidFill>
              </a:rPr>
              <a:t>    of the research immediately following their participation.</a:t>
            </a:r>
          </a:p>
          <a:p>
            <a:r>
              <a:rPr lang="en-CA" sz="3200" b="1" u="sng" dirty="0">
                <a:solidFill>
                  <a:schemeClr val="accent4">
                    <a:lumMod val="75000"/>
                  </a:schemeClr>
                </a:solidFill>
              </a:rPr>
              <a:t>Approval</a:t>
            </a:r>
            <a:r>
              <a:rPr lang="en-CA" sz="3200" b="1" dirty="0">
                <a:solidFill>
                  <a:schemeClr val="accent4">
                    <a:lumMod val="75000"/>
                  </a:schemeClr>
                </a:solidFill>
              </a:rPr>
              <a:t>:</a:t>
            </a:r>
            <a:r>
              <a:rPr lang="en-CA" sz="3200" dirty="0">
                <a:solidFill>
                  <a:schemeClr val="accent4">
                    <a:lumMod val="75000"/>
                  </a:schemeClr>
                </a:solidFill>
              </a:rPr>
              <a:t> all experiments involving humans must be reviewed </a:t>
            </a:r>
          </a:p>
          <a:p>
            <a:pPr marL="0" indent="0">
              <a:buNone/>
            </a:pPr>
            <a:r>
              <a:rPr lang="en-CA" sz="3200" dirty="0">
                <a:solidFill>
                  <a:schemeClr val="accent4">
                    <a:lumMod val="75000"/>
                  </a:schemeClr>
                </a:solidFill>
              </a:rPr>
              <a:t>    by an independent panel to ensure the potential benefits of   </a:t>
            </a:r>
          </a:p>
          <a:p>
            <a:pPr marL="0" indent="0">
              <a:buNone/>
            </a:pPr>
            <a:r>
              <a:rPr lang="en-CA" sz="3200" dirty="0">
                <a:solidFill>
                  <a:schemeClr val="accent4">
                    <a:lumMod val="75000"/>
                  </a:schemeClr>
                </a:solidFill>
              </a:rPr>
              <a:t>    the experiment outweigh the risks.</a:t>
            </a:r>
            <a:br>
              <a:rPr lang="en-CA" sz="3200" dirty="0">
                <a:solidFill>
                  <a:schemeClr val="accent4">
                    <a:lumMod val="75000"/>
                  </a:schemeClr>
                </a:solidFill>
              </a:rPr>
            </a:br>
            <a:br>
              <a:rPr lang="en-CA" sz="3200" dirty="0"/>
            </a:br>
            <a:endParaRPr lang="en-CA" sz="3000" dirty="0"/>
          </a:p>
        </p:txBody>
      </p:sp>
      <p:pic>
        <p:nvPicPr>
          <p:cNvPr id="1026" name="Picture 2" descr="Image result for ethic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4440" y="1531782"/>
            <a:ext cx="3509114" cy="1965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77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44549"/>
            <a:ext cx="9601200" cy="675167"/>
          </a:xfrm>
        </p:spPr>
        <p:txBody>
          <a:bodyPr>
            <a:normAutofit fontScale="90000"/>
          </a:bodyPr>
          <a:lstStyle/>
          <a:p>
            <a:r>
              <a:rPr lang="en-CA" b="1" dirty="0"/>
              <a:t>Case Study</a:t>
            </a:r>
          </a:p>
        </p:txBody>
      </p:sp>
      <p:sp>
        <p:nvSpPr>
          <p:cNvPr id="3" name="Content Placeholder 2"/>
          <p:cNvSpPr>
            <a:spLocks noGrp="1"/>
          </p:cNvSpPr>
          <p:nvPr>
            <p:ph idx="1"/>
          </p:nvPr>
        </p:nvSpPr>
        <p:spPr>
          <a:xfrm>
            <a:off x="1371600" y="919716"/>
            <a:ext cx="9601200" cy="5693735"/>
          </a:xfrm>
        </p:spPr>
        <p:txBody>
          <a:bodyPr>
            <a:normAutofit fontScale="92500" lnSpcReduction="10000"/>
          </a:bodyPr>
          <a:lstStyle/>
          <a:p>
            <a:r>
              <a:rPr lang="en-CA" sz="3000" b="1" dirty="0"/>
              <a:t>Turn to page </a:t>
            </a:r>
            <a:r>
              <a:rPr lang="en-CA" sz="3000" b="1" u="sng" dirty="0"/>
              <a:t>238-239</a:t>
            </a:r>
            <a:r>
              <a:rPr lang="en-CA" sz="3000" b="1" dirty="0"/>
              <a:t> (Landmark Case Study: Philip Zimbardo Stanford Prison Experiment).  We will read the case, watch a video clip from a movie version of the case, and then discuss the following questions.</a:t>
            </a:r>
          </a:p>
          <a:p>
            <a:r>
              <a:rPr lang="en-CA" sz="3000" b="1" dirty="0"/>
              <a:t>Video clip: </a:t>
            </a:r>
            <a:r>
              <a:rPr lang="en-US" sz="3200" dirty="0">
                <a:hlinkClick r:id="rId2"/>
              </a:rPr>
              <a:t>https://www.youtube.com/watch?v=3XN2X72jrFk</a:t>
            </a:r>
            <a:r>
              <a:rPr lang="en-US" sz="3200" dirty="0"/>
              <a:t> </a:t>
            </a:r>
            <a:endParaRPr lang="en-CA" sz="3000" b="1" dirty="0"/>
          </a:p>
          <a:p>
            <a:r>
              <a:rPr lang="en-CA" sz="3000" b="1" dirty="0"/>
              <a:t>Discussion Questions:</a:t>
            </a:r>
          </a:p>
          <a:p>
            <a:pPr>
              <a:buFont typeface="Wingdings" panose="05000000000000000000" pitchFamily="2" charset="2"/>
              <a:buChar char="Ø"/>
            </a:pPr>
            <a:r>
              <a:rPr lang="en-CA" sz="3000" b="1" dirty="0"/>
              <a:t>Do you think any of the social science ethical guidelines were broken?  Explain.</a:t>
            </a:r>
          </a:p>
          <a:p>
            <a:pPr>
              <a:buFont typeface="Wingdings" panose="05000000000000000000" pitchFamily="2" charset="2"/>
              <a:buChar char="Ø"/>
            </a:pPr>
            <a:r>
              <a:rPr lang="en-CA" sz="3000" b="1" dirty="0"/>
              <a:t> What elements were set up to make the “prisoners” feel confused and dehumanized?</a:t>
            </a:r>
          </a:p>
          <a:p>
            <a:pPr>
              <a:buFont typeface="Wingdings" panose="05000000000000000000" pitchFamily="2" charset="2"/>
              <a:buChar char="Ø"/>
            </a:pPr>
            <a:r>
              <a:rPr lang="en-CA" sz="3000" b="1" dirty="0"/>
              <a:t>What does this experiment tell us about what people are capable of doing?</a:t>
            </a:r>
            <a:endParaRPr lang="en-CA" sz="3000" dirty="0"/>
          </a:p>
        </p:txBody>
      </p:sp>
    </p:spTree>
    <p:extLst>
      <p:ext uri="{BB962C8B-B14F-4D97-AF65-F5344CB8AC3E}">
        <p14:creationId xmlns:p14="http://schemas.microsoft.com/office/powerpoint/2010/main" val="407950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9586"/>
            <a:ext cx="9601200" cy="821028"/>
          </a:xfrm>
        </p:spPr>
        <p:txBody>
          <a:bodyPr/>
          <a:lstStyle/>
          <a:p>
            <a:r>
              <a:rPr lang="en-CA" b="1" dirty="0">
                <a:solidFill>
                  <a:schemeClr val="accent4">
                    <a:lumMod val="75000"/>
                  </a:schemeClr>
                </a:solidFill>
              </a:rPr>
              <a:t>What are Primary Sources?</a:t>
            </a:r>
          </a:p>
        </p:txBody>
      </p:sp>
      <p:sp>
        <p:nvSpPr>
          <p:cNvPr id="3" name="Content Placeholder 2"/>
          <p:cNvSpPr>
            <a:spLocks noGrp="1"/>
          </p:cNvSpPr>
          <p:nvPr>
            <p:ph idx="1"/>
          </p:nvPr>
        </p:nvSpPr>
        <p:spPr>
          <a:xfrm>
            <a:off x="1371600" y="1506827"/>
            <a:ext cx="9601200" cy="5203065"/>
          </a:xfrm>
        </p:spPr>
        <p:txBody>
          <a:bodyPr>
            <a:normAutofit/>
          </a:bodyPr>
          <a:lstStyle/>
          <a:p>
            <a:r>
              <a:rPr lang="en-CA" sz="3200" dirty="0">
                <a:solidFill>
                  <a:schemeClr val="accent4">
                    <a:lumMod val="75000"/>
                  </a:schemeClr>
                </a:solidFill>
              </a:rPr>
              <a:t>Primary sources are </a:t>
            </a:r>
            <a:r>
              <a:rPr lang="en-CA" sz="3200" u="sng" dirty="0">
                <a:solidFill>
                  <a:schemeClr val="accent4">
                    <a:lumMod val="75000"/>
                  </a:schemeClr>
                </a:solidFill>
              </a:rPr>
              <a:t>original</a:t>
            </a:r>
            <a:r>
              <a:rPr lang="en-CA" sz="3200" dirty="0">
                <a:solidFill>
                  <a:schemeClr val="accent4">
                    <a:lumMod val="75000"/>
                  </a:schemeClr>
                </a:solidFill>
              </a:rPr>
              <a:t> records of the political, economic, artistic, scientific, social, and intellectual thoughts and achievements of specific historical periods.</a:t>
            </a:r>
          </a:p>
          <a:p>
            <a:r>
              <a:rPr lang="en-CA" sz="3200" dirty="0"/>
              <a:t>They are produced by the people who participated in and witnessed the past.</a:t>
            </a:r>
          </a:p>
          <a:p>
            <a:r>
              <a:rPr lang="en-CA" sz="3200" dirty="0"/>
              <a:t>They offer a variety of points of view and perspectives of events, issues, people, and places.</a:t>
            </a:r>
          </a:p>
          <a:p>
            <a:r>
              <a:rPr lang="en-CA" sz="3200" u="sng" dirty="0">
                <a:solidFill>
                  <a:schemeClr val="accent4">
                    <a:lumMod val="75000"/>
                  </a:schemeClr>
                </a:solidFill>
              </a:rPr>
              <a:t>Key point</a:t>
            </a:r>
            <a:r>
              <a:rPr lang="en-CA" sz="3200" dirty="0">
                <a:solidFill>
                  <a:schemeClr val="accent4">
                    <a:lumMod val="75000"/>
                  </a:schemeClr>
                </a:solidFill>
              </a:rPr>
              <a:t>: the records were used or created by someone with firsthand experience of an event.</a:t>
            </a:r>
            <a:endParaRPr lang="en-CA" sz="3000" dirty="0">
              <a:solidFill>
                <a:schemeClr val="accent4">
                  <a:lumMod val="75000"/>
                </a:schemeClr>
              </a:solidFill>
            </a:endParaRPr>
          </a:p>
        </p:txBody>
      </p:sp>
    </p:spTree>
    <p:extLst>
      <p:ext uri="{BB962C8B-B14F-4D97-AF65-F5344CB8AC3E}">
        <p14:creationId xmlns:p14="http://schemas.microsoft.com/office/powerpoint/2010/main" val="415432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Why is it important to use Primary Sources?</a:t>
            </a:r>
          </a:p>
        </p:txBody>
      </p:sp>
      <p:sp>
        <p:nvSpPr>
          <p:cNvPr id="3" name="Content Placeholder 2"/>
          <p:cNvSpPr>
            <a:spLocks noGrp="1"/>
          </p:cNvSpPr>
          <p:nvPr>
            <p:ph idx="1"/>
          </p:nvPr>
        </p:nvSpPr>
        <p:spPr>
          <a:xfrm>
            <a:off x="1371600" y="2285999"/>
            <a:ext cx="9601200" cy="4449651"/>
          </a:xfrm>
        </p:spPr>
        <p:txBody>
          <a:bodyPr>
            <a:normAutofit fontScale="92500" lnSpcReduction="20000"/>
          </a:bodyPr>
          <a:lstStyle/>
          <a:p>
            <a:r>
              <a:rPr lang="en-CA" sz="3000" dirty="0"/>
              <a:t>They encourage deeper content exploration, active analysis, and thoughtful response. </a:t>
            </a:r>
          </a:p>
          <a:p>
            <a:r>
              <a:rPr lang="en-CA" sz="3200" dirty="0"/>
              <a:t>They can help people develop critical thinking skills by examining meaning, context, bias, purpose, point of view, etc.</a:t>
            </a:r>
          </a:p>
          <a:p>
            <a:r>
              <a:rPr lang="en-CA" sz="3200" dirty="0"/>
              <a:t>They foster learner-led inquiry as individuals construct knowledge by interacting with a variety of sources that represent different accounts of the past. </a:t>
            </a:r>
          </a:p>
          <a:p>
            <a:r>
              <a:rPr lang="en-CA" sz="3200" dirty="0"/>
              <a:t>They help people realize that history exists through interpretation that reflects the view points and biases of those doing the interpreting. </a:t>
            </a:r>
          </a:p>
          <a:p>
            <a:endParaRPr lang="en-CA" sz="3000" dirty="0"/>
          </a:p>
        </p:txBody>
      </p:sp>
    </p:spTree>
    <p:extLst>
      <p:ext uri="{BB962C8B-B14F-4D97-AF65-F5344CB8AC3E}">
        <p14:creationId xmlns:p14="http://schemas.microsoft.com/office/powerpoint/2010/main" val="2789181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4">
                    <a:lumMod val="75000"/>
                  </a:schemeClr>
                </a:solidFill>
              </a:rPr>
              <a:t>What are Secondary Sources?</a:t>
            </a:r>
          </a:p>
        </p:txBody>
      </p:sp>
      <p:sp>
        <p:nvSpPr>
          <p:cNvPr id="3" name="Content Placeholder 2"/>
          <p:cNvSpPr>
            <a:spLocks noGrp="1"/>
          </p:cNvSpPr>
          <p:nvPr>
            <p:ph idx="1"/>
          </p:nvPr>
        </p:nvSpPr>
        <p:spPr/>
        <p:txBody>
          <a:bodyPr>
            <a:normAutofit/>
          </a:bodyPr>
          <a:lstStyle/>
          <a:p>
            <a:r>
              <a:rPr lang="en-CA" sz="3200" dirty="0">
                <a:solidFill>
                  <a:schemeClr val="accent4">
                    <a:lumMod val="75000"/>
                  </a:schemeClr>
                </a:solidFill>
              </a:rPr>
              <a:t>Secondary sources are documents, texts, images, and objects about an event created by someone who typically referenced the primary sources for their information.</a:t>
            </a:r>
            <a:endParaRPr lang="en-CA" sz="3000" dirty="0">
              <a:solidFill>
                <a:schemeClr val="accent4">
                  <a:lumMod val="75000"/>
                </a:schemeClr>
              </a:solidFill>
            </a:endParaRPr>
          </a:p>
        </p:txBody>
      </p:sp>
    </p:spTree>
    <p:extLst>
      <p:ext uri="{BB962C8B-B14F-4D97-AF65-F5344CB8AC3E}">
        <p14:creationId xmlns:p14="http://schemas.microsoft.com/office/powerpoint/2010/main" val="399754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796E0-4254-41DD-8293-40A5D067F4DA}"/>
              </a:ext>
            </a:extLst>
          </p:cNvPr>
          <p:cNvSpPr>
            <a:spLocks noGrp="1"/>
          </p:cNvSpPr>
          <p:nvPr>
            <p:ph type="title"/>
          </p:nvPr>
        </p:nvSpPr>
        <p:spPr/>
        <p:txBody>
          <a:bodyPr/>
          <a:lstStyle/>
          <a:p>
            <a:r>
              <a:rPr lang="en-US" b="1" dirty="0"/>
              <a:t>Video Review of Primary and Secondary Sources</a:t>
            </a:r>
          </a:p>
        </p:txBody>
      </p:sp>
      <p:sp>
        <p:nvSpPr>
          <p:cNvPr id="3" name="Content Placeholder 2">
            <a:extLst>
              <a:ext uri="{FF2B5EF4-FFF2-40B4-BE49-F238E27FC236}">
                <a16:creationId xmlns:a16="http://schemas.microsoft.com/office/drawing/2014/main" id="{C6A504E6-1AFA-4E0D-B199-DB3D677A460E}"/>
              </a:ext>
            </a:extLst>
          </p:cNvPr>
          <p:cNvSpPr>
            <a:spLocks noGrp="1"/>
          </p:cNvSpPr>
          <p:nvPr>
            <p:ph idx="1"/>
          </p:nvPr>
        </p:nvSpPr>
        <p:spPr/>
        <p:txBody>
          <a:bodyPr>
            <a:normAutofit/>
          </a:bodyPr>
          <a:lstStyle/>
          <a:p>
            <a:r>
              <a:rPr lang="en-US" sz="2800" dirty="0"/>
              <a:t>As you watch the following video, try to copy down examples of primary and secondary sources.</a:t>
            </a:r>
          </a:p>
          <a:p>
            <a:r>
              <a:rPr lang="en-US" sz="2800" dirty="0">
                <a:hlinkClick r:id="rId2"/>
              </a:rPr>
              <a:t>https://www.youtube.com/watch?v=pmno-Yfetd8</a:t>
            </a:r>
            <a:endParaRPr lang="en-US" sz="2800" dirty="0"/>
          </a:p>
          <a:p>
            <a:endParaRPr lang="en-US" sz="2800" dirty="0"/>
          </a:p>
        </p:txBody>
      </p:sp>
    </p:spTree>
    <p:extLst>
      <p:ext uri="{BB962C8B-B14F-4D97-AF65-F5344CB8AC3E}">
        <p14:creationId xmlns:p14="http://schemas.microsoft.com/office/powerpoint/2010/main" val="9120966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246</TotalTime>
  <Words>596</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Franklin Gothic Book</vt:lpstr>
      <vt:lpstr>Wingdings</vt:lpstr>
      <vt:lpstr>Crop</vt:lpstr>
      <vt:lpstr>Research Ethics &amp; Sources of Information</vt:lpstr>
      <vt:lpstr>Think-pair-share Activity:</vt:lpstr>
      <vt:lpstr>Ethical Guidelines for Social Science Research:</vt:lpstr>
      <vt:lpstr>Ethical Guidelines for Social Science Research:</vt:lpstr>
      <vt:lpstr>Case Study</vt:lpstr>
      <vt:lpstr>What are Primary Sources?</vt:lpstr>
      <vt:lpstr>Why is it important to use Primary Sources?</vt:lpstr>
      <vt:lpstr>What are Secondary Sources?</vt:lpstr>
      <vt:lpstr>Video Review of Primary and Secondary Sources</vt:lpstr>
      <vt:lpstr>Your task (last activity for the intro unit):</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Williams, Kelly A</cp:lastModifiedBy>
  <cp:revision>36</cp:revision>
  <cp:lastPrinted>2017-02-17T13:22:45Z</cp:lastPrinted>
  <dcterms:created xsi:type="dcterms:W3CDTF">2016-09-11T17:42:36Z</dcterms:created>
  <dcterms:modified xsi:type="dcterms:W3CDTF">2019-09-12T16:31:33Z</dcterms:modified>
</cp:coreProperties>
</file>