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9" r:id="rId3"/>
    <p:sldId id="257" r:id="rId4"/>
    <p:sldId id="258" r:id="rId5"/>
    <p:sldId id="265" r:id="rId6"/>
    <p:sldId id="266" r:id="rId7"/>
    <p:sldId id="262" r:id="rId8"/>
    <p:sldId id="263" r:id="rId9"/>
    <p:sldId id="264" r:id="rId10"/>
    <p:sldId id="261" r:id="rId11"/>
    <p:sldId id="267" r:id="rId12"/>
    <p:sldId id="26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24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967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53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670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72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957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10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395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264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252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721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859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24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80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8/20/2007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533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Nature vs. Nurture </a:t>
            </a:r>
            <a:r>
              <a:rPr lang="en-CA" dirty="0"/>
              <a:t>&amp;</a:t>
            </a:r>
            <a:r>
              <a:rPr lang="en-CA" dirty="0" smtClean="0"/>
              <a:t> Psychological Development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5355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Twin Studies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336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New research suggests that females are more likely to display differences that are linked to genetics because they have </a:t>
            </a:r>
            <a:r>
              <a:rPr lang="en-CA" sz="2800" b="1" dirty="0" smtClean="0"/>
              <a:t>two</a:t>
            </a:r>
            <a:r>
              <a:rPr lang="en-CA" sz="2800" dirty="0" smtClean="0"/>
              <a:t> </a:t>
            </a:r>
            <a:r>
              <a:rPr lang="en-CA" sz="2800" b="1" dirty="0" smtClean="0"/>
              <a:t>X</a:t>
            </a:r>
            <a:r>
              <a:rPr lang="en-CA" sz="2800" dirty="0" smtClean="0"/>
              <a:t> chromosomes, while males have </a:t>
            </a:r>
            <a:r>
              <a:rPr lang="en-CA" sz="2800" b="1" dirty="0" smtClean="0"/>
              <a:t>one</a:t>
            </a:r>
            <a:r>
              <a:rPr lang="en-CA" sz="2800" dirty="0" smtClean="0"/>
              <a:t> </a:t>
            </a:r>
            <a:r>
              <a:rPr lang="en-CA" sz="2800" b="1" dirty="0" smtClean="0"/>
              <a:t>X</a:t>
            </a:r>
            <a:r>
              <a:rPr lang="en-CA" sz="2800" dirty="0" smtClean="0"/>
              <a:t> and </a:t>
            </a:r>
            <a:r>
              <a:rPr lang="en-CA" sz="2800" b="1" dirty="0" smtClean="0"/>
              <a:t>one</a:t>
            </a:r>
            <a:r>
              <a:rPr lang="en-CA" sz="2800" dirty="0" smtClean="0"/>
              <a:t> </a:t>
            </a:r>
            <a:r>
              <a:rPr lang="en-CA" sz="2800" b="1" dirty="0" smtClean="0"/>
              <a:t>Y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In females, to avoid duplication, one of the X chromosomes is often </a:t>
            </a:r>
            <a:r>
              <a:rPr lang="en-CA" sz="2800" b="1" dirty="0" smtClean="0"/>
              <a:t>dominant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Therefore, it is possible that the X chromosome dominant in one twin sister is not the </a:t>
            </a:r>
            <a:r>
              <a:rPr lang="en-CA" sz="2800" b="1" dirty="0" smtClean="0"/>
              <a:t>same</a:t>
            </a:r>
            <a:r>
              <a:rPr lang="en-CA" sz="2800" dirty="0" smtClean="0"/>
              <a:t> X chromosome dominant in the </a:t>
            </a:r>
            <a:r>
              <a:rPr lang="en-CA" sz="2800" b="1" dirty="0" smtClean="0"/>
              <a:t>other</a:t>
            </a:r>
            <a:r>
              <a:rPr lang="en-CA" sz="2800" dirty="0" smtClean="0"/>
              <a:t> twin sister.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34857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Intelligence: Hereditary or Environmental?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2321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Alfred </a:t>
            </a:r>
            <a:r>
              <a:rPr lang="en-CA" sz="2800" b="1" dirty="0" smtClean="0"/>
              <a:t>Binet</a:t>
            </a:r>
            <a:r>
              <a:rPr lang="en-CA" sz="2800" dirty="0" smtClean="0"/>
              <a:t> applied the idea that intelligence could be measured to create an </a:t>
            </a:r>
            <a:r>
              <a:rPr lang="en-CA" sz="2800" b="1" dirty="0" smtClean="0"/>
              <a:t>intelligence</a:t>
            </a:r>
            <a:r>
              <a:rPr lang="en-CA" sz="2800" dirty="0" smtClean="0"/>
              <a:t> test.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Binet’s test was revised by Stanford University and became known as the </a:t>
            </a:r>
            <a:r>
              <a:rPr lang="en-CA" sz="2800" b="1" dirty="0" smtClean="0"/>
              <a:t>Stanford</a:t>
            </a:r>
            <a:r>
              <a:rPr lang="en-CA" sz="2800" dirty="0" smtClean="0"/>
              <a:t>-Binet Intelligence Test.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Studies have shown that twins who were raised in different homes have a statistically significant similarity in their IQs.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 Studies have also shown that environmental factors such as nutrition and schooling can influence IQ scores.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276224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83335"/>
            <a:ext cx="10571998" cy="1378039"/>
          </a:xfrm>
        </p:spPr>
        <p:txBody>
          <a:bodyPr/>
          <a:lstStyle/>
          <a:p>
            <a:r>
              <a:rPr lang="en-CA" dirty="0" smtClean="0"/>
              <a:t>Conclusions: How Influential are Heredity and Environment?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696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 smtClean="0"/>
              <a:t> Psychologists do </a:t>
            </a:r>
            <a:r>
              <a:rPr lang="en-CA" sz="2800" b="1" dirty="0" smtClean="0"/>
              <a:t>not </a:t>
            </a:r>
            <a:r>
              <a:rPr lang="en-CA" sz="2800" dirty="0" smtClean="0"/>
              <a:t>have an exact answer but they do have some </a:t>
            </a:r>
            <a:r>
              <a:rPr lang="en-CA" sz="2800" b="1" dirty="0" smtClean="0"/>
              <a:t>ideas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formation of who we are involves a </a:t>
            </a:r>
            <a:r>
              <a:rPr lang="en-CA" sz="2800" b="1" dirty="0" smtClean="0"/>
              <a:t>complex</a:t>
            </a:r>
            <a:r>
              <a:rPr lang="en-CA" sz="2800" dirty="0" smtClean="0"/>
              <a:t> combination of </a:t>
            </a:r>
            <a:r>
              <a:rPr lang="en-CA" sz="2800" b="1" dirty="0" smtClean="0"/>
              <a:t>inherited</a:t>
            </a:r>
            <a:r>
              <a:rPr lang="en-CA" sz="2800" dirty="0" smtClean="0"/>
              <a:t> and </a:t>
            </a:r>
            <a:r>
              <a:rPr lang="en-CA" sz="2800" b="1" dirty="0" smtClean="0"/>
              <a:t>environmental </a:t>
            </a:r>
            <a:r>
              <a:rPr lang="en-CA" sz="2800" dirty="0" smtClean="0"/>
              <a:t>factors.</a:t>
            </a:r>
          </a:p>
          <a:p>
            <a:r>
              <a:rPr lang="en-CA" sz="2800" dirty="0" smtClean="0"/>
              <a:t> Research shows that </a:t>
            </a:r>
            <a:r>
              <a:rPr lang="en-CA" sz="2800" b="1" dirty="0" smtClean="0"/>
              <a:t>any </a:t>
            </a:r>
            <a:r>
              <a:rPr lang="en-CA" sz="2800" dirty="0" smtClean="0"/>
              <a:t>psychological </a:t>
            </a:r>
            <a:r>
              <a:rPr lang="en-CA" sz="2800" b="1" dirty="0" smtClean="0"/>
              <a:t>trait</a:t>
            </a:r>
            <a:r>
              <a:rPr lang="en-CA" sz="2800" dirty="0" smtClean="0"/>
              <a:t> can be heritable; it’s how each of us chooses to </a:t>
            </a:r>
            <a:r>
              <a:rPr lang="en-CA" sz="2800" b="1" dirty="0" smtClean="0"/>
              <a:t>show</a:t>
            </a:r>
            <a:r>
              <a:rPr lang="en-CA" sz="2800" dirty="0" smtClean="0"/>
              <a:t> these traits that accounts for </a:t>
            </a:r>
            <a:r>
              <a:rPr lang="en-CA" sz="2800" b="1" dirty="0" smtClean="0"/>
              <a:t>differences </a:t>
            </a:r>
            <a:r>
              <a:rPr lang="en-CA" sz="2800" dirty="0" smtClean="0"/>
              <a:t>in us all.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Example: Researchers have discovered that </a:t>
            </a:r>
            <a:r>
              <a:rPr lang="en-CA" sz="2800" b="1" dirty="0" smtClean="0"/>
              <a:t>genetics</a:t>
            </a:r>
            <a:r>
              <a:rPr lang="en-CA" sz="2800" dirty="0" smtClean="0"/>
              <a:t> play a role in whether a person is likely to be religious, but the religion that person believes in is largely based on environmental factors.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386880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Haskings</a:t>
            </a:r>
            <a:r>
              <a:rPr lang="en-CA" dirty="0"/>
              <a:t>-Winner, J. et al. (2011). </a:t>
            </a:r>
            <a:r>
              <a:rPr lang="en-CA" i="1" dirty="0"/>
              <a:t>Social Science: An Introduction</a:t>
            </a:r>
            <a:r>
              <a:rPr lang="en-CA" dirty="0"/>
              <a:t>. Toronto, ON, 	Canada: McGraw-Hill Ryerson, p. </a:t>
            </a:r>
            <a:r>
              <a:rPr lang="en-CA" dirty="0" smtClean="0"/>
              <a:t>200-204.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0877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318398"/>
            <a:ext cx="10571998" cy="1330097"/>
          </a:xfrm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2907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Psychologists often examine the role that </a:t>
            </a:r>
            <a:r>
              <a:rPr lang="en-CA" sz="2800" b="1" dirty="0" smtClean="0"/>
              <a:t>heredity</a:t>
            </a:r>
            <a:r>
              <a:rPr lang="en-CA" sz="2800" dirty="0" smtClean="0"/>
              <a:t> and </a:t>
            </a:r>
            <a:r>
              <a:rPr lang="en-CA" sz="2800" b="1" dirty="0" smtClean="0"/>
              <a:t>environment</a:t>
            </a:r>
            <a:r>
              <a:rPr lang="en-CA" sz="2800" dirty="0" smtClean="0"/>
              <a:t> play in shaping us.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</a:t>
            </a:r>
            <a:r>
              <a:rPr lang="en-CA" sz="2800" b="1" dirty="0" smtClean="0"/>
              <a:t>nature</a:t>
            </a:r>
            <a:r>
              <a:rPr lang="en-CA" sz="2800" dirty="0" smtClean="0"/>
              <a:t> vs. </a:t>
            </a:r>
            <a:r>
              <a:rPr lang="en-CA" sz="2800" b="1" dirty="0" smtClean="0"/>
              <a:t>nurture</a:t>
            </a:r>
            <a:r>
              <a:rPr lang="en-CA" sz="2800" dirty="0" smtClean="0"/>
              <a:t> debate centers on the following question: Do hereditary factors or environmental factors </a:t>
            </a:r>
            <a:r>
              <a:rPr lang="en-CA" sz="2800" smtClean="0"/>
              <a:t>have </a:t>
            </a:r>
            <a:r>
              <a:rPr lang="en-CA" sz="2800" smtClean="0"/>
              <a:t>a bigger </a:t>
            </a:r>
            <a:r>
              <a:rPr lang="en-CA" sz="2800" dirty="0" smtClean="0"/>
              <a:t>influence on one’s </a:t>
            </a:r>
            <a:r>
              <a:rPr lang="en-CA" sz="2800" b="1" dirty="0" smtClean="0"/>
              <a:t>psychological</a:t>
            </a:r>
            <a:r>
              <a:rPr lang="en-CA" sz="2800" dirty="0" smtClean="0"/>
              <a:t> development?</a:t>
            </a:r>
            <a:endParaRPr lang="en-CA" sz="2800" dirty="0"/>
          </a:p>
        </p:txBody>
      </p:sp>
      <p:pic>
        <p:nvPicPr>
          <p:cNvPr id="3074" name="Picture 2" descr="Image result for nature vs nur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2935" y="318398"/>
            <a:ext cx="3258712" cy="217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074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Hereditary Factors?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Heredity refers to the </a:t>
            </a:r>
            <a:r>
              <a:rPr lang="en-CA" sz="2800" b="1" dirty="0" smtClean="0"/>
              <a:t>physical</a:t>
            </a:r>
            <a:r>
              <a:rPr lang="en-CA" sz="2800" dirty="0" smtClean="0"/>
              <a:t> characteristics and aspects of </a:t>
            </a:r>
            <a:r>
              <a:rPr lang="en-CA" sz="2800" b="1" dirty="0" smtClean="0"/>
              <a:t>personality</a:t>
            </a:r>
            <a:r>
              <a:rPr lang="en-CA" sz="2800" dirty="0" smtClean="0"/>
              <a:t> and </a:t>
            </a:r>
            <a:r>
              <a:rPr lang="en-CA" sz="2800" b="1" dirty="0" smtClean="0"/>
              <a:t>behaviour </a:t>
            </a:r>
            <a:r>
              <a:rPr lang="en-CA" sz="2800" dirty="0" smtClean="0"/>
              <a:t>that are passed down </a:t>
            </a:r>
            <a:r>
              <a:rPr lang="en-CA" sz="2800" b="1" dirty="0" smtClean="0"/>
              <a:t>genetically</a:t>
            </a:r>
            <a:r>
              <a:rPr lang="en-CA" sz="2800" dirty="0" smtClean="0"/>
              <a:t> from your relatives.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The </a:t>
            </a:r>
            <a:r>
              <a:rPr lang="en-CA" sz="2800" b="1" dirty="0" smtClean="0"/>
              <a:t>nature</a:t>
            </a:r>
            <a:r>
              <a:rPr lang="en-CA" sz="2800" dirty="0" smtClean="0"/>
              <a:t> side of the debate.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271568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Environmental Factors?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Environment refers to the </a:t>
            </a:r>
            <a:r>
              <a:rPr lang="en-CA" sz="2800" b="1" dirty="0" smtClean="0"/>
              <a:t>people</a:t>
            </a:r>
            <a:r>
              <a:rPr lang="en-CA" sz="2800" dirty="0" smtClean="0"/>
              <a:t>, </a:t>
            </a:r>
            <a:r>
              <a:rPr lang="en-CA" sz="2800" b="1" dirty="0" smtClean="0"/>
              <a:t>experiences</a:t>
            </a:r>
            <a:r>
              <a:rPr lang="en-CA" sz="2800" dirty="0" smtClean="0"/>
              <a:t>, and </a:t>
            </a:r>
            <a:r>
              <a:rPr lang="en-CA" sz="2800" b="1" dirty="0" smtClean="0"/>
              <a:t>conditions</a:t>
            </a:r>
            <a:r>
              <a:rPr lang="en-CA" sz="2800" dirty="0" smtClean="0"/>
              <a:t> one is exposed 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The </a:t>
            </a:r>
            <a:r>
              <a:rPr lang="en-CA" sz="2800" b="1" dirty="0" smtClean="0"/>
              <a:t>nurture</a:t>
            </a:r>
            <a:r>
              <a:rPr lang="en-CA" sz="2800" dirty="0" smtClean="0"/>
              <a:t> side of the debate.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232601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Think-Pair-Share: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With your elbow partner(s):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</a:t>
            </a:r>
            <a:r>
              <a:rPr lang="en-CA" sz="2800" dirty="0"/>
              <a:t>I</a:t>
            </a:r>
            <a:r>
              <a:rPr lang="en-CA" sz="2800" dirty="0" smtClean="0"/>
              <a:t>dentify 5-7 examples of things we may inherit genetically from our relatives.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Identify 5-7 examples of environmental factors.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278835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Human Genome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8760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It identified all 3 billion </a:t>
            </a:r>
            <a:r>
              <a:rPr lang="en-CA" sz="2800" b="1" dirty="0" smtClean="0"/>
              <a:t>DNA</a:t>
            </a:r>
            <a:r>
              <a:rPr lang="en-CA" sz="2800" dirty="0" smtClean="0"/>
              <a:t> subunits and determined that humans share </a:t>
            </a:r>
            <a:r>
              <a:rPr lang="en-CA" sz="2800" b="1" dirty="0" smtClean="0"/>
              <a:t>99.9</a:t>
            </a:r>
            <a:r>
              <a:rPr lang="en-CA" sz="2800" dirty="0" smtClean="0"/>
              <a:t> % of the same nucleotide bases (the structural units of DNA).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DNA: the </a:t>
            </a:r>
            <a:r>
              <a:rPr lang="en-CA" sz="2800" b="1" dirty="0" smtClean="0"/>
              <a:t>molecule</a:t>
            </a:r>
            <a:r>
              <a:rPr lang="en-CA" sz="2800" dirty="0" smtClean="0"/>
              <a:t> that carries genetic </a:t>
            </a:r>
            <a:r>
              <a:rPr lang="en-CA" sz="2800" b="1" dirty="0" smtClean="0"/>
              <a:t>information</a:t>
            </a:r>
            <a:r>
              <a:rPr lang="en-CA" sz="2800" dirty="0" smtClean="0"/>
              <a:t> in all </a:t>
            </a:r>
            <a:r>
              <a:rPr lang="en-CA" sz="2800" b="1" dirty="0" smtClean="0"/>
              <a:t>living</a:t>
            </a:r>
            <a:r>
              <a:rPr lang="en-CA" sz="2800" dirty="0" smtClean="0"/>
              <a:t> systems and provides the most basic explanation of the laws of genetics.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Despite this commonality in genetic make-up, psychologists do </a:t>
            </a:r>
            <a:r>
              <a:rPr lang="en-CA" sz="2800" b="1" dirty="0" smtClean="0"/>
              <a:t>not</a:t>
            </a:r>
            <a:r>
              <a:rPr lang="en-CA" sz="2800" dirty="0" smtClean="0"/>
              <a:t> believe that our personalities and behaviour are </a:t>
            </a:r>
            <a:r>
              <a:rPr lang="en-CA" sz="2800" b="1" dirty="0" smtClean="0"/>
              <a:t>100 </a:t>
            </a:r>
            <a:r>
              <a:rPr lang="en-CA" sz="2800" dirty="0" smtClean="0"/>
              <a:t>% dependent on our </a:t>
            </a:r>
            <a:r>
              <a:rPr lang="en-CA" sz="2800" b="1" dirty="0" smtClean="0"/>
              <a:t>genes</a:t>
            </a:r>
            <a:r>
              <a:rPr lang="en-CA" sz="2800" dirty="0" smtClean="0"/>
              <a:t>.</a:t>
            </a:r>
            <a:endParaRPr lang="en-CA" sz="2800" dirty="0"/>
          </a:p>
        </p:txBody>
      </p:sp>
      <p:pic>
        <p:nvPicPr>
          <p:cNvPr id="4098" name="Picture 2" descr="Image result for D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8540" y="340588"/>
            <a:ext cx="3345242" cy="188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128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Edith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 In the 1950’s, Aaron </a:t>
            </a:r>
            <a:r>
              <a:rPr lang="en-CA" sz="2400" b="1" dirty="0" smtClean="0"/>
              <a:t>Stern</a:t>
            </a:r>
            <a:r>
              <a:rPr lang="en-CA" sz="2400" dirty="0" smtClean="0"/>
              <a:t> designed an experiment to prove that the right </a:t>
            </a:r>
            <a:r>
              <a:rPr lang="en-CA" sz="2400" b="1" dirty="0" smtClean="0"/>
              <a:t>environment</a:t>
            </a:r>
            <a:r>
              <a:rPr lang="en-CA" sz="2400" dirty="0" smtClean="0"/>
              <a:t> and </a:t>
            </a:r>
            <a:r>
              <a:rPr lang="en-CA" sz="2400" b="1" dirty="0" smtClean="0"/>
              <a:t>strategies</a:t>
            </a:r>
            <a:r>
              <a:rPr lang="en-CA" sz="2400" dirty="0" smtClean="0"/>
              <a:t> could create a </a:t>
            </a:r>
            <a:r>
              <a:rPr lang="en-CA" sz="2400" b="1" dirty="0" smtClean="0"/>
              <a:t>genius</a:t>
            </a:r>
            <a:r>
              <a:rPr lang="en-CA" sz="2400" dirty="0" smtClean="0"/>
              <a:t>.</a:t>
            </a:r>
            <a:endParaRPr lang="en-CA" sz="2400" dirty="0"/>
          </a:p>
        </p:txBody>
      </p:sp>
      <p:pic>
        <p:nvPicPr>
          <p:cNvPr id="1026" name="Picture 2" descr="Image result for Edith experiment Aaron Ster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6525" y="2416175"/>
            <a:ext cx="45974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962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Stern’s Methods and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Stern used his daughter, </a:t>
            </a:r>
            <a:r>
              <a:rPr lang="en-CA" sz="2800" b="1" dirty="0" smtClean="0"/>
              <a:t>Edith</a:t>
            </a:r>
            <a:r>
              <a:rPr lang="en-CA" sz="2800" dirty="0" smtClean="0"/>
              <a:t>, to prove his theory.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played </a:t>
            </a:r>
            <a:r>
              <a:rPr lang="en-CA" sz="2800" b="1" dirty="0" smtClean="0"/>
              <a:t>classical</a:t>
            </a:r>
            <a:r>
              <a:rPr lang="en-CA" sz="2800" dirty="0" smtClean="0"/>
              <a:t> music to her and showed her </a:t>
            </a:r>
            <a:r>
              <a:rPr lang="en-CA" sz="2800" b="1" dirty="0" smtClean="0"/>
              <a:t>flash</a:t>
            </a:r>
            <a:r>
              <a:rPr lang="en-CA" sz="2800" dirty="0" smtClean="0"/>
              <a:t> cards from infancy.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By the time Edith was 5, she could read the entire </a:t>
            </a:r>
            <a:r>
              <a:rPr lang="en-CA" sz="2800" b="1" dirty="0" smtClean="0"/>
              <a:t>Encyclopedia</a:t>
            </a:r>
            <a:r>
              <a:rPr lang="en-CA" sz="2800" dirty="0" smtClean="0"/>
              <a:t> Britannica and at age 18 attained a </a:t>
            </a:r>
            <a:r>
              <a:rPr lang="en-CA" sz="2800" b="1" dirty="0" smtClean="0"/>
              <a:t>PhD</a:t>
            </a:r>
            <a:r>
              <a:rPr lang="en-CA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1840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Twin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360612"/>
            <a:ext cx="5185873" cy="3972451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 </a:t>
            </a:r>
            <a:r>
              <a:rPr lang="en-CA" sz="2400" dirty="0"/>
              <a:t>In the search for understanding what is inherited, psychologists have often turned to studying </a:t>
            </a:r>
            <a:r>
              <a:rPr lang="en-CA" sz="2400" b="1" dirty="0"/>
              <a:t>twins</a:t>
            </a:r>
            <a:r>
              <a:rPr lang="en-CA" sz="2400" dirty="0"/>
              <a:t>-two people who are born from the </a:t>
            </a:r>
            <a:r>
              <a:rPr lang="en-CA" sz="2400" b="1" dirty="0"/>
              <a:t>same</a:t>
            </a:r>
            <a:r>
              <a:rPr lang="en-CA" sz="2400" dirty="0"/>
              <a:t> pregnancy.</a:t>
            </a:r>
          </a:p>
          <a:p>
            <a:r>
              <a:rPr lang="en-CA" sz="2400" dirty="0"/>
              <a:t> New research suggests that </a:t>
            </a:r>
            <a:r>
              <a:rPr lang="en-CA" sz="2400" dirty="0" smtClean="0"/>
              <a:t>environmental factors </a:t>
            </a:r>
            <a:r>
              <a:rPr lang="en-CA" sz="2400" b="1" dirty="0" smtClean="0"/>
              <a:t>cannot</a:t>
            </a:r>
            <a:r>
              <a:rPr lang="en-CA" sz="2400" dirty="0" smtClean="0"/>
              <a:t> explain all differences between twins.</a:t>
            </a:r>
            <a:endParaRPr lang="en-CA" sz="2400" dirty="0"/>
          </a:p>
          <a:p>
            <a:endParaRPr lang="en-CA" sz="2400" dirty="0"/>
          </a:p>
        </p:txBody>
      </p:sp>
      <p:pic>
        <p:nvPicPr>
          <p:cNvPr id="2050" name="Picture 2" descr="Image result for olsen twins ki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1275" y="2360612"/>
            <a:ext cx="22479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7855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110</TotalTime>
  <Words>634</Words>
  <Application>Microsoft Office PowerPoint</Application>
  <PresentationFormat>Custom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Quotable</vt:lpstr>
      <vt:lpstr>Nature vs. Nurture &amp; Psychological Development</vt:lpstr>
      <vt:lpstr>Introduction</vt:lpstr>
      <vt:lpstr>What are Hereditary Factors?</vt:lpstr>
      <vt:lpstr>What are Environmental Factors? </vt:lpstr>
      <vt:lpstr>Think-Pair-Share:</vt:lpstr>
      <vt:lpstr>The Human Genome Project</vt:lpstr>
      <vt:lpstr>The Edith Experiment</vt:lpstr>
      <vt:lpstr>Stern’s Methods and Results</vt:lpstr>
      <vt:lpstr>Twin Studies</vt:lpstr>
      <vt:lpstr>Twin Studies</vt:lpstr>
      <vt:lpstr>Intelligence: Hereditary or Environmental?</vt:lpstr>
      <vt:lpstr>Conclusions: How Influential are Heredity and Environment?</vt:lpstr>
      <vt:lpstr>Source: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newworkstation</cp:lastModifiedBy>
  <cp:revision>44</cp:revision>
  <dcterms:created xsi:type="dcterms:W3CDTF">2016-11-20T18:31:46Z</dcterms:created>
  <dcterms:modified xsi:type="dcterms:W3CDTF">2007-08-20T04:08:03Z</dcterms:modified>
</cp:coreProperties>
</file>