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77" r:id="rId3"/>
    <p:sldId id="278" r:id="rId4"/>
    <p:sldId id="274" r:id="rId5"/>
    <p:sldId id="279" r:id="rId6"/>
    <p:sldId id="276" r:id="rId7"/>
    <p:sldId id="265" r:id="rId8"/>
    <p:sldId id="266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D017-8DBC-4EC6-AD4F-32C322C0E4C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816D-C197-4BAC-A548-F2684595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9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1578F0-18E4-4014-B90C-FB85D75A23DB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0777B5F-D419-4B4A-AE65-1798B0F94D16}" type="datetimeFigureOut">
              <a:rPr lang="en-CA" smtClean="0"/>
              <a:t>2017-03-15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cX4GJTtSi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Llk4MmJKw" TargetMode="External"/><Relationship Id="rId2" Type="http://schemas.openxmlformats.org/officeDocument/2006/relationships/hyperlink" Target="https://www.youtube.com/watch?v=_MiNO2qpE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GGHgTseVzy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XnLfx_Gk04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0y3Ta5xcKV4&amp;list=PL151DE2B2AD5E0550&amp;index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ZZmFTnpeh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Canadian Aboriginals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b="1" smtClean="0"/>
              <a:t>Sacred Beliefs, Myths, </a:t>
            </a:r>
            <a:r>
              <a:rPr lang="en-CA" sz="3200" b="1" dirty="0" smtClean="0"/>
              <a:t>and Stories</a:t>
            </a:r>
            <a:endParaRPr lang="en-CA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2545432" cy="21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6264696"/>
          </a:xfrm>
        </p:spPr>
        <p:txBody>
          <a:bodyPr/>
          <a:lstStyle/>
          <a:p>
            <a:pPr marL="114300" indent="0" algn="ctr">
              <a:buNone/>
            </a:pPr>
            <a:r>
              <a:rPr lang="en-CA" sz="3200" dirty="0" smtClean="0"/>
              <a:t>Watch this Ojibyway Creation Story to deepen your understanding of the nature of a myth.</a:t>
            </a:r>
          </a:p>
          <a:p>
            <a:pPr marL="114300" indent="0" algn="ctr">
              <a:buNone/>
            </a:pPr>
            <a:r>
              <a:rPr lang="en-CA" sz="3200" dirty="0" smtClean="0">
                <a:hlinkClick r:id="rId2"/>
              </a:rPr>
              <a:t>Click Here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72" y="2564904"/>
            <a:ext cx="508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BIG ROCK STORY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CA" sz="2800" dirty="0" smtClean="0"/>
              <a:t>Watch this myth told to explain the existence of a big rock out in B.C.</a:t>
            </a:r>
          </a:p>
          <a:p>
            <a:pPr marL="114300" indent="0">
              <a:buNone/>
            </a:pPr>
            <a:endParaRPr lang="en-CA" dirty="0"/>
          </a:p>
          <a:p>
            <a:pPr marL="114300" indent="0" algn="ctr">
              <a:buNone/>
            </a:pPr>
            <a:r>
              <a:rPr lang="en-CA" sz="3200" dirty="0" smtClean="0">
                <a:hlinkClick r:id="rId2"/>
              </a:rPr>
              <a:t>Click Here</a:t>
            </a:r>
            <a:endParaRPr lang="en-CA" sz="3200" dirty="0" smtClean="0"/>
          </a:p>
          <a:p>
            <a:pPr marL="114300" indent="0" algn="ctr">
              <a:buNone/>
            </a:pPr>
            <a:endParaRPr lang="en-CA" sz="3200" dirty="0" smtClean="0"/>
          </a:p>
          <a:p>
            <a:pPr marL="114300" indent="0" algn="ctr">
              <a:buNone/>
            </a:pPr>
            <a:r>
              <a:rPr lang="en-CA" sz="3200" dirty="0">
                <a:hlinkClick r:id="rId3"/>
              </a:rPr>
              <a:t>https://</a:t>
            </a:r>
            <a:r>
              <a:rPr lang="en-CA" sz="3200" dirty="0" smtClean="0">
                <a:hlinkClick r:id="rId3"/>
              </a:rPr>
              <a:t>www.youtube.com/watch?v=4kLlk4MmJKw</a:t>
            </a:r>
            <a:r>
              <a:rPr lang="en-CA" sz="3200" dirty="0" smtClean="0"/>
              <a:t> </a:t>
            </a:r>
          </a:p>
          <a:p>
            <a:pPr marL="114300" indent="0" algn="ctr">
              <a:buNone/>
            </a:pP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43" y="2132856"/>
            <a:ext cx="300033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9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solidFill>
                  <a:srgbClr val="CC3300"/>
                </a:solidFill>
                <a:latin typeface="+mn-lt"/>
              </a:rPr>
              <a:t>Beliefs - Animism</a:t>
            </a:r>
            <a:endParaRPr lang="en-CA" sz="4000" b="1" u="sng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528" y="1381125"/>
            <a:ext cx="8208590" cy="5157787"/>
          </a:xfrm>
        </p:spPr>
        <p:txBody>
          <a:bodyPr/>
          <a:lstStyle/>
          <a:p>
            <a:pPr eaLnBrk="1" hangingPunct="1"/>
            <a:r>
              <a:rPr lang="en-CA" altLang="en-US" sz="3600" dirty="0" smtClean="0">
                <a:solidFill>
                  <a:schemeClr val="tx1"/>
                </a:solidFill>
              </a:rPr>
              <a:t>Everything in the world is alive.</a:t>
            </a:r>
          </a:p>
          <a:p>
            <a:pPr eaLnBrk="1" hangingPunct="1"/>
            <a:r>
              <a:rPr lang="en-CA" altLang="en-US" sz="3600" dirty="0" smtClean="0">
                <a:solidFill>
                  <a:schemeClr val="tx1"/>
                </a:solidFill>
              </a:rPr>
              <a:t>All living things reside in close connection and harmony with one another and move in cycles.</a:t>
            </a:r>
          </a:p>
          <a:p>
            <a:pPr eaLnBrk="1" hangingPunct="1"/>
            <a:r>
              <a:rPr lang="en-CA" altLang="en-US" sz="3600" b="1" dirty="0" smtClean="0">
                <a:solidFill>
                  <a:schemeClr val="tx1"/>
                </a:solidFill>
              </a:rPr>
              <a:t>Animism</a:t>
            </a:r>
            <a:r>
              <a:rPr lang="en-CA" altLang="en-US" sz="3600" dirty="0" smtClean="0">
                <a:solidFill>
                  <a:schemeClr val="tx1"/>
                </a:solidFill>
              </a:rPr>
              <a:t>: all things, human and non-human, have spirits or souls, and that person or animal lives on after death through the presence of that spirit.</a:t>
            </a:r>
          </a:p>
          <a:p>
            <a:pPr eaLnBrk="1" hangingPunct="1"/>
            <a:endParaRPr lang="en-CA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solidFill>
                  <a:srgbClr val="CC3300"/>
                </a:solidFill>
                <a:latin typeface="+mn-lt"/>
              </a:rPr>
              <a:t>Beliefs - Animism</a:t>
            </a:r>
            <a:endParaRPr lang="en-CA" sz="4000" b="1" u="sng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696200" cy="4620344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3600" dirty="0" smtClean="0">
                <a:solidFill>
                  <a:schemeClr val="tx1"/>
                </a:solidFill>
              </a:rPr>
              <a:t>Most Aboriginal peoples believe in a supreme Creator.</a:t>
            </a:r>
          </a:p>
          <a:p>
            <a:pPr eaLnBrk="1" hangingPunct="1"/>
            <a:r>
              <a:rPr lang="en-CA" altLang="en-US" sz="3600" dirty="0" smtClean="0">
                <a:solidFill>
                  <a:schemeClr val="tx1"/>
                </a:solidFill>
              </a:rPr>
              <a:t>Other spirits have power to guide human activity.</a:t>
            </a:r>
          </a:p>
          <a:p>
            <a:pPr eaLnBrk="1" hangingPunct="1"/>
            <a:r>
              <a:rPr lang="en-CA" altLang="en-US" sz="3600" dirty="0" smtClean="0">
                <a:solidFill>
                  <a:schemeClr val="tx1"/>
                </a:solidFill>
              </a:rPr>
              <a:t>Inuit call the sea “Sea Woman.”</a:t>
            </a:r>
          </a:p>
          <a:p>
            <a:pPr eaLnBrk="1" hangingPunct="1"/>
            <a:r>
              <a:rPr lang="en-CA" altLang="en-US" sz="3600" dirty="0" smtClean="0">
                <a:solidFill>
                  <a:schemeClr val="tx1"/>
                </a:solidFill>
              </a:rPr>
              <a:t>Iroquois call the sky “Sky Woman.”</a:t>
            </a:r>
          </a:p>
          <a:p>
            <a:pPr eaLnBrk="1" hangingPunct="1"/>
            <a:r>
              <a:rPr lang="en-CA" altLang="en-US" sz="3600" dirty="0" smtClean="0">
                <a:solidFill>
                  <a:schemeClr val="tx1"/>
                </a:solidFill>
              </a:rPr>
              <a:t>Algonquin call the sky “Grandfather.”</a:t>
            </a:r>
          </a:p>
        </p:txBody>
      </p:sp>
    </p:spTree>
    <p:extLst>
      <p:ext uri="{BB962C8B-B14F-4D97-AF65-F5344CB8AC3E}">
        <p14:creationId xmlns:p14="http://schemas.microsoft.com/office/powerpoint/2010/main" val="3144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533400"/>
            <a:ext cx="9144000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solidFill>
                  <a:srgbClr val="CC3300"/>
                </a:solidFill>
                <a:latin typeface="+mn-lt"/>
              </a:rPr>
              <a:t>Beliefs –Storytelling</a:t>
            </a:r>
            <a:endParaRPr lang="en-CA" sz="4000" b="1" u="sng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875" y="1981200"/>
            <a:ext cx="5276850" cy="4760913"/>
          </a:xfrm>
        </p:spPr>
        <p:txBody>
          <a:bodyPr/>
          <a:lstStyle/>
          <a:p>
            <a:pPr eaLnBrk="1" hangingPunct="1"/>
            <a:r>
              <a:rPr lang="en-CA" altLang="en-US" sz="3200" smtClean="0">
                <a:solidFill>
                  <a:schemeClr val="tx1"/>
                </a:solidFill>
              </a:rPr>
              <a:t>Traditional Aboriginal storytellers had to earn the right to be a storyteller. </a:t>
            </a:r>
          </a:p>
          <a:p>
            <a:pPr eaLnBrk="1" hangingPunct="1"/>
            <a:endParaRPr lang="en-CA" altLang="en-US" sz="3200" smtClean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sz="3200" smtClean="0">
                <a:solidFill>
                  <a:schemeClr val="tx1"/>
                </a:solidFill>
              </a:rPr>
              <a:t>They were important in teaching and in preserving the history of the group.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286572" cy="277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" y="381000"/>
            <a:ext cx="9144000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u="sng" dirty="0" smtClean="0">
                <a:solidFill>
                  <a:srgbClr val="CC3300"/>
                </a:solidFill>
                <a:latin typeface="+mn-lt"/>
              </a:rPr>
              <a:t>Myths and Legends</a:t>
            </a:r>
            <a:endParaRPr lang="en-CA" sz="4000" b="1" u="sng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077200" cy="4687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Traditionally told </a:t>
            </a:r>
            <a:r>
              <a:rPr lang="en-CA" sz="3200" dirty="0" smtClean="0">
                <a:solidFill>
                  <a:schemeClr val="tx1"/>
                </a:solidFill>
              </a:rPr>
              <a:t>orally.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1"/>
                </a:solidFill>
              </a:rPr>
              <a:t>Offers a response to questions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3200" dirty="0" smtClean="0">
                <a:solidFill>
                  <a:schemeClr val="tx1"/>
                </a:solidFill>
              </a:rPr>
              <a:t>	of existence: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CA" sz="3200" dirty="0">
                <a:solidFill>
                  <a:schemeClr val="tx1"/>
                </a:solidFill>
              </a:rPr>
              <a:t>Why certain things in the </a:t>
            </a:r>
            <a:r>
              <a:rPr lang="en-CA" sz="3200" dirty="0" smtClean="0">
                <a:solidFill>
                  <a:schemeClr val="tx1"/>
                </a:solidFill>
              </a:rPr>
              <a:t>environment </a:t>
            </a:r>
            <a:r>
              <a:rPr lang="en-CA" sz="3200" dirty="0">
                <a:solidFill>
                  <a:schemeClr val="tx1"/>
                </a:solidFill>
              </a:rPr>
              <a:t>are the way they </a:t>
            </a:r>
            <a:r>
              <a:rPr lang="en-CA" sz="3200" dirty="0" smtClean="0">
                <a:solidFill>
                  <a:schemeClr val="tx1"/>
                </a:solidFill>
              </a:rPr>
              <a:t>are…</a:t>
            </a:r>
            <a:endParaRPr lang="en-CA" sz="3200" dirty="0">
              <a:solidFill>
                <a:schemeClr val="tx1"/>
              </a:solidFill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1"/>
                </a:solidFill>
              </a:rPr>
              <a:t>Where do we come from?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1"/>
                </a:solidFill>
              </a:rPr>
              <a:t>Where do we go when we die?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C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9100"/>
            <a:ext cx="1982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</a:t>
            </a:r>
            <a:r>
              <a:rPr lang="en-US" dirty="0" err="1" smtClean="0"/>
              <a:t>Sedna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www.youtube.com/watch?v=GGHgTseVzyw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5" descr="http://ferrebeekeeper.files.wordpress.com/2012/01/the_legend_of_sedna_by_sra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7844"/>
            <a:ext cx="5976664" cy="4355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7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CA" dirty="0" smtClean="0"/>
          </a:p>
          <a:p>
            <a:pPr marL="114300" indent="0" algn="ctr">
              <a:buNone/>
            </a:pPr>
            <a:r>
              <a:rPr lang="en-CA" sz="3200" b="1" dirty="0" smtClean="0"/>
              <a:t> </a:t>
            </a:r>
            <a:r>
              <a:rPr lang="en-CA" sz="4000" b="1" dirty="0" smtClean="0"/>
              <a:t>Earth Diver Creation Myth</a:t>
            </a:r>
          </a:p>
          <a:p>
            <a:pPr marL="114300" indent="0" algn="ctr">
              <a:buNone/>
            </a:pPr>
            <a:r>
              <a:rPr lang="en-CA" sz="2800" b="1" dirty="0" smtClean="0">
                <a:hlinkClick r:id="rId2"/>
              </a:rPr>
              <a:t>Click Here</a:t>
            </a:r>
            <a:endParaRPr lang="en-CA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50" y="2180634"/>
            <a:ext cx="3528392" cy="44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CA" dirty="0" smtClean="0"/>
          </a:p>
          <a:p>
            <a:pPr marL="114300" indent="0" algn="ctr">
              <a:buNone/>
            </a:pPr>
            <a:r>
              <a:rPr lang="en-CA" sz="3200" b="1" dirty="0" smtClean="0"/>
              <a:t> </a:t>
            </a:r>
            <a:r>
              <a:rPr lang="en-CA" sz="4000" b="1" dirty="0" smtClean="0"/>
              <a:t>Watch this ancient Australian Aboriginal Myth</a:t>
            </a:r>
            <a:endParaRPr lang="en-CA" sz="3200" b="1" dirty="0" smtClean="0"/>
          </a:p>
          <a:p>
            <a:pPr marL="114300" indent="0" algn="ctr">
              <a:buNone/>
            </a:pPr>
            <a:r>
              <a:rPr lang="en-CA" sz="2800" b="1" dirty="0" smtClean="0">
                <a:hlinkClick r:id="rId2"/>
              </a:rPr>
              <a:t>Click Here</a:t>
            </a:r>
            <a:endParaRPr lang="en-CA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04" y="2852936"/>
            <a:ext cx="4458072" cy="33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dirty="0" smtClean="0"/>
              <a:t>Native American Creation Myth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CA" sz="2800" b="1" dirty="0" smtClean="0">
                <a:solidFill>
                  <a:srgbClr val="FF0000"/>
                </a:solidFill>
                <a:hlinkClick r:id="rId2"/>
              </a:rPr>
              <a:t>Click Here</a:t>
            </a:r>
            <a:endParaRPr lang="en-CA" sz="2800" b="1" dirty="0">
              <a:solidFill>
                <a:srgbClr val="FF0000"/>
              </a:solidFill>
              <a:hlinkClick r:id="rId2"/>
            </a:endParaRPr>
          </a:p>
          <a:p>
            <a:pPr marL="114300" indent="0" algn="ctr">
              <a:buNone/>
            </a:pP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53" y="2348880"/>
            <a:ext cx="4426665" cy="36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03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223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Adjacency</vt:lpstr>
      <vt:lpstr>Canadian Aboriginals</vt:lpstr>
      <vt:lpstr>Beliefs - Animism</vt:lpstr>
      <vt:lpstr>Beliefs - Animism</vt:lpstr>
      <vt:lpstr>Beliefs –Storytelling</vt:lpstr>
      <vt:lpstr>Myths and Legends</vt:lpstr>
      <vt:lpstr>Story of Sedna</vt:lpstr>
      <vt:lpstr>PowerPoint Presentation</vt:lpstr>
      <vt:lpstr>PowerPoint Presentation</vt:lpstr>
      <vt:lpstr>Native American Creation Myth</vt:lpstr>
      <vt:lpstr>PowerPoint Presentation</vt:lpstr>
      <vt:lpstr>THE BIG ROCK STORY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</dc:creator>
  <cp:lastModifiedBy>User</cp:lastModifiedBy>
  <cp:revision>22</cp:revision>
  <dcterms:created xsi:type="dcterms:W3CDTF">2014-09-18T02:09:37Z</dcterms:created>
  <dcterms:modified xsi:type="dcterms:W3CDTF">2017-03-15T20:01:47Z</dcterms:modified>
</cp:coreProperties>
</file>