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71" r:id="rId12"/>
    <p:sldId id="272" r:id="rId13"/>
    <p:sldId id="273" r:id="rId14"/>
    <p:sldId id="266" r:id="rId15"/>
    <p:sldId id="267"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4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DA33350-521D-4D99-8424-A9B563AF3B61}" type="datetimeFigureOut">
              <a:rPr lang="en-US" smtClean="0"/>
              <a:t>10/15/2012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88FAC24-9C0A-41F2-98DF-BAA5AF39CA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33350-521D-4D99-8424-A9B563AF3B61}"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A33350-521D-4D99-8424-A9B563AF3B61}"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DA33350-521D-4D99-8424-A9B563AF3B61}" type="datetimeFigureOut">
              <a:rPr lang="en-US" smtClean="0"/>
              <a:t>10/15/2012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88FAC24-9C0A-41F2-98DF-BAA5AF39CA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DA33350-521D-4D99-8424-A9B563AF3B61}" type="datetimeFigureOut">
              <a:rPr lang="en-US" smtClean="0"/>
              <a:t>10/15/2012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88FAC24-9C0A-41F2-98DF-BAA5AF39CA52}"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DA33350-521D-4D99-8424-A9B563AF3B61}" type="datetimeFigureOut">
              <a:rPr lang="en-US" smtClean="0"/>
              <a:t>10/15/2012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DA33350-521D-4D99-8424-A9B563AF3B61}" type="datetimeFigureOut">
              <a:rPr lang="en-US" smtClean="0"/>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88FAC24-9C0A-41F2-98DF-BAA5AF39CA52}"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DA33350-521D-4D99-8424-A9B563AF3B61}" type="datetimeFigureOut">
              <a:rPr lang="en-US" smtClean="0"/>
              <a:t>10/15/2012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A33350-521D-4D99-8424-A9B563AF3B61}" type="datetimeFigureOut">
              <a:rPr lang="en-US" smtClean="0"/>
              <a:t>10/15/2012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DA33350-521D-4D99-8424-A9B563AF3B61}" type="datetimeFigureOut">
              <a:rPr lang="en-US" smtClean="0"/>
              <a:t>10/15/2012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FAC24-9C0A-41F2-98DF-BAA5AF39CA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DA33350-521D-4D99-8424-A9B563AF3B61}" type="datetimeFigureOut">
              <a:rPr lang="en-US" smtClean="0"/>
              <a:t>10/15/2012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88FAC24-9C0A-41F2-98DF-BAA5AF39CA5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DA33350-521D-4D99-8424-A9B563AF3B61}" type="datetimeFigureOut">
              <a:rPr lang="en-US" smtClean="0"/>
              <a:t>10/15/2012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88FAC24-9C0A-41F2-98DF-BAA5AF39CA5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imgres?q=saint+paul&amp;hl=en&amp;biw=1024&amp;bih=597&amp;tbm=isch&amp;tbnid=6lt_29jD536rPM:&amp;imgrefurl=http://communio.stblogs.org/2009/01/pope-benedicts-homily-at-vespe.html&amp;docid=NfPB7rTNHt5fDM&amp;imgurl=http://communio.stblogs.org/Paul%20the%20apostle.jpg&amp;w=972&amp;h=917&amp;ei=lFl4ULn7LOLbyQH2moDICA&amp;zoom=1&amp;iact=hc&amp;vpx=517&amp;vpy=185&amp;dur=1183&amp;hovh=218&amp;hovw=231&amp;tx=104&amp;ty=120&amp;sig=106131366180580673854&amp;page=1&amp;tbnh=116&amp;tbnw=123&amp;start=0&amp;ndsp=24&amp;ved=1t:429,r:4,s:0,i:8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Paul – The Apostle</a:t>
            </a:r>
            <a:endParaRPr lang="en-US" sz="4800" dirty="0"/>
          </a:p>
        </p:txBody>
      </p:sp>
      <p:pic>
        <p:nvPicPr>
          <p:cNvPr id="4" name="rg_hi" descr="http://t3.gstatic.com/images?q=tbn:ANd9GcROMzLnoipcGeHW9OjqMy5GpQKeWJh8Ad_SRQSjxNrGKpRLSz-i">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0"/>
            <a:ext cx="2514600" cy="2562860"/>
          </a:xfrm>
          <a:prstGeom prst="rect">
            <a:avLst/>
          </a:prstGeom>
          <a:noFill/>
          <a:ln>
            <a:noFill/>
          </a:ln>
        </p:spPr>
      </p:pic>
    </p:spTree>
    <p:extLst>
      <p:ext uri="{BB962C8B-B14F-4D97-AF65-F5344CB8AC3E}">
        <p14:creationId xmlns:p14="http://schemas.microsoft.com/office/powerpoint/2010/main" val="253186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itchFamily="34" charset="0"/>
                <a:cs typeface="Calibri" pitchFamily="34" charset="0"/>
              </a:rPr>
              <a:t>The Damascus experience</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cs typeface="Calibri" pitchFamily="34" charset="0"/>
              </a:rPr>
              <a:t>Luke tells about the dramatic story of Paul’s experience on the </a:t>
            </a:r>
            <a:r>
              <a:rPr lang="en-US" b="1" dirty="0" smtClean="0">
                <a:latin typeface="Calibri" pitchFamily="34" charset="0"/>
                <a:cs typeface="Calibri" pitchFamily="34" charset="0"/>
              </a:rPr>
              <a:t>Road to Damascus;</a:t>
            </a:r>
            <a:r>
              <a:rPr lang="en-US" dirty="0" smtClean="0">
                <a:latin typeface="Calibri" pitchFamily="34" charset="0"/>
                <a:cs typeface="Calibri" pitchFamily="34" charset="0"/>
              </a:rPr>
              <a:t> </a:t>
            </a:r>
          </a:p>
          <a:p>
            <a:r>
              <a:rPr lang="en-US" dirty="0" smtClean="0">
                <a:latin typeface="Calibri" pitchFamily="34" charset="0"/>
                <a:cs typeface="Calibri" pitchFamily="34" charset="0"/>
              </a:rPr>
              <a:t>Paul includes a brief mention of the event and  then summarizes what he did afterwards;</a:t>
            </a:r>
          </a:p>
          <a:p>
            <a:r>
              <a:rPr lang="en-US" dirty="0" smtClean="0">
                <a:latin typeface="Calibri" pitchFamily="34" charset="0"/>
                <a:cs typeface="Calibri" pitchFamily="34" charset="0"/>
              </a:rPr>
              <a:t>He does not offer much detail into what happened to him, but he suggests that he spent many years after the experience reflecting on what had happened.</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419973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libri" pitchFamily="34" charset="0"/>
                <a:cs typeface="Calibri" pitchFamily="34" charset="0"/>
              </a:rPr>
              <a:t>Acts of the Apostles 9:3-20 </a:t>
            </a:r>
            <a:endParaRPr lang="en-CA"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85000" lnSpcReduction="20000"/>
          </a:bodyPr>
          <a:lstStyle/>
          <a:p>
            <a:r>
              <a:rPr lang="en-CA" dirty="0"/>
              <a:t>3 Now as he was going along and approaching Damascus, suddenly a light from heaven flashed around him. 4 He fell to the ground and heard a voice saying to him, "Saul, Saul, why do you persecute me?" 5 He asked, "Who are you, Lord?" The reply came, "I am Jesus, whom you are persecuting. 6 But get up and enter the city, and you will be told what you are to do." 7 The men who were traveling with him stood speechless because they heard the voice but saw no one. 8 Saul got up from the ground, and though his eyes were open, he could see nothing; so they led him by the hand and brought him into Damascus. 9 For three days he was without sight, and neither ate nor drank. </a:t>
            </a:r>
          </a:p>
        </p:txBody>
      </p:sp>
    </p:spTree>
    <p:extLst>
      <p:ext uri="{BB962C8B-B14F-4D97-AF65-F5344CB8AC3E}">
        <p14:creationId xmlns:p14="http://schemas.microsoft.com/office/powerpoint/2010/main" val="328992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libri" pitchFamily="34" charset="0"/>
                <a:cs typeface="Calibri" pitchFamily="34" charset="0"/>
              </a:rPr>
              <a:t>Acts of the Apostles 9:3-20 </a:t>
            </a:r>
            <a:endParaRPr lang="en-CA" b="1" dirty="0">
              <a:latin typeface="Calibri" pitchFamily="34" charset="0"/>
              <a:cs typeface="Calibri" pitchFamily="34" charset="0"/>
            </a:endParaRPr>
          </a:p>
        </p:txBody>
      </p:sp>
      <p:sp>
        <p:nvSpPr>
          <p:cNvPr id="3" name="Content Placeholder 2"/>
          <p:cNvSpPr>
            <a:spLocks noGrp="1"/>
          </p:cNvSpPr>
          <p:nvPr>
            <p:ph idx="1"/>
          </p:nvPr>
        </p:nvSpPr>
        <p:spPr>
          <a:xfrm>
            <a:off x="228600" y="1371600"/>
            <a:ext cx="8686800" cy="4525963"/>
          </a:xfrm>
        </p:spPr>
        <p:txBody>
          <a:bodyPr>
            <a:noAutofit/>
          </a:bodyPr>
          <a:lstStyle/>
          <a:p>
            <a:r>
              <a:rPr lang="en-CA" sz="2400" dirty="0"/>
              <a:t>10 Now there was a disciple in Damascus named Ananias. The Lord said to him in a vision, "Ananias." He answered, "Here I am, Lord." 11 The Lord said to him, "Get up and go to the street called Straight, and at the house of Judas look for a man of Tarsus named Saul. At this moment he is praying, 12 and he has seen in a vision a man named Ananias come in and lay his hands on him so that he might regain his sight." 13 But Ananias answered, "Lord, I have heard from many about this man, how much evil he has done to your saints in Jerusalem; 14 and here he has authority from the chief priests to bind all who invoke your name." 15 But the Lord said to him, "Go, for he is an instrument whom I have chosen to bring my name before Gentiles and kings and before the people of Israel; </a:t>
            </a:r>
          </a:p>
        </p:txBody>
      </p:sp>
    </p:spTree>
    <p:extLst>
      <p:ext uri="{BB962C8B-B14F-4D97-AF65-F5344CB8AC3E}">
        <p14:creationId xmlns:p14="http://schemas.microsoft.com/office/powerpoint/2010/main" val="859431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latin typeface="Calibri" pitchFamily="34" charset="0"/>
                <a:cs typeface="Calibri" pitchFamily="34" charset="0"/>
              </a:rPr>
              <a:t>Acts of the Apostles 9:3-20 </a:t>
            </a:r>
            <a:endParaRPr lang="en-CA" b="1" dirty="0">
              <a:latin typeface="Calibri" pitchFamily="34" charset="0"/>
              <a:cs typeface="Calibri" pitchFamily="34" charset="0"/>
            </a:endParaRPr>
          </a:p>
        </p:txBody>
      </p:sp>
      <p:sp>
        <p:nvSpPr>
          <p:cNvPr id="3" name="Content Placeholder 2"/>
          <p:cNvSpPr>
            <a:spLocks noGrp="1"/>
          </p:cNvSpPr>
          <p:nvPr>
            <p:ph idx="1"/>
          </p:nvPr>
        </p:nvSpPr>
        <p:spPr>
          <a:xfrm>
            <a:off x="228600" y="1371600"/>
            <a:ext cx="8686800" cy="4525963"/>
          </a:xfrm>
        </p:spPr>
        <p:txBody>
          <a:bodyPr>
            <a:noAutofit/>
          </a:bodyPr>
          <a:lstStyle/>
          <a:p>
            <a:r>
              <a:rPr lang="en-CA" sz="2400" dirty="0"/>
              <a:t>16 I myself will show him how much he must suffer for the sake of my name." 17 So Ananias went and entered the house. He laid his hands on Saul and said, "Brother Saul, the Lord Jesus, who appeared to you on your way here, has sent me so that you may regain your sight and be filled with the Holy Spirit." 18 And immediately something like scales fell from his eyes, and his sight was restored. Then he got up and was baptized, 19 and after taking some food, he regained his strength. For several days he was with the disciples in Damascus, 20 and immediately he began to proclaim Jesus in the synagogues, saying, "He is the Son of God."</a:t>
            </a:r>
          </a:p>
          <a:p>
            <a:endParaRPr lang="en-CA" sz="2400" dirty="0"/>
          </a:p>
        </p:txBody>
      </p:sp>
    </p:spTree>
    <p:extLst>
      <p:ext uri="{BB962C8B-B14F-4D97-AF65-F5344CB8AC3E}">
        <p14:creationId xmlns:p14="http://schemas.microsoft.com/office/powerpoint/2010/main" val="359408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itchFamily="34" charset="0"/>
                <a:cs typeface="Calibri" pitchFamily="34" charset="0"/>
              </a:rPr>
              <a:t>An encounter with Jesus</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alibri" pitchFamily="34" charset="0"/>
                <a:cs typeface="Calibri" pitchFamily="34" charset="0"/>
              </a:rPr>
              <a:t>Whatever happened to Paul on the road to Damascus was such a profound encounter with the risen Christ that it radically changed his life;</a:t>
            </a:r>
          </a:p>
          <a:p>
            <a:r>
              <a:rPr lang="en-US" dirty="0" smtClean="0">
                <a:latin typeface="Calibri" pitchFamily="34" charset="0"/>
                <a:cs typeface="Calibri" pitchFamily="34" charset="0"/>
              </a:rPr>
              <a:t>The experience was so profound that he spent </a:t>
            </a:r>
            <a:r>
              <a:rPr lang="en-US" b="1" i="1" dirty="0" smtClean="0">
                <a:latin typeface="Calibri" pitchFamily="34" charset="0"/>
                <a:cs typeface="Calibri" pitchFamily="34" charset="0"/>
              </a:rPr>
              <a:t>the next 14 or more years in prayer, reflection and study on his own and with other believers;</a:t>
            </a:r>
          </a:p>
          <a:p>
            <a:r>
              <a:rPr lang="en-US" dirty="0" smtClean="0">
                <a:latin typeface="Calibri" pitchFamily="34" charset="0"/>
                <a:cs typeface="Calibri" pitchFamily="34" charset="0"/>
              </a:rPr>
              <a:t>At the end of this experience, he began his missionary work which is what leads him to his death.  </a:t>
            </a:r>
            <a:r>
              <a:rPr lang="en-US" b="1" dirty="0" smtClean="0">
                <a:latin typeface="Calibri" pitchFamily="34" charset="0"/>
                <a:cs typeface="Calibri" pitchFamily="34" charset="0"/>
              </a:rPr>
              <a:t>Paul dies as a martyr</a:t>
            </a:r>
            <a:r>
              <a:rPr lang="en-US" dirty="0" smtClean="0">
                <a:latin typeface="Calibri" pitchFamily="34" charset="0"/>
                <a:cs typeface="Calibri" pitchFamily="34" charset="0"/>
              </a:rPr>
              <a:t>, proclaiming his faith until the end.</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540039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Conversion to vocation</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a:bodyPr>
          <a:lstStyle/>
          <a:p>
            <a:r>
              <a:rPr lang="en-US" dirty="0" smtClean="0">
                <a:latin typeface="Calibri" pitchFamily="34" charset="0"/>
                <a:cs typeface="Calibri" pitchFamily="34" charset="0"/>
              </a:rPr>
              <a:t>Some scholars describe Paul’s experience as a </a:t>
            </a:r>
            <a:r>
              <a:rPr lang="en-US" b="1" dirty="0" smtClean="0">
                <a:latin typeface="Calibri" pitchFamily="34" charset="0"/>
                <a:cs typeface="Calibri" pitchFamily="34" charset="0"/>
              </a:rPr>
              <a:t>conversion;</a:t>
            </a:r>
            <a:r>
              <a:rPr lang="en-US" dirty="0" smtClean="0">
                <a:latin typeface="Calibri" pitchFamily="34" charset="0"/>
                <a:cs typeface="Calibri" pitchFamily="34" charset="0"/>
              </a:rPr>
              <a:t> </a:t>
            </a:r>
          </a:p>
          <a:p>
            <a:r>
              <a:rPr lang="en-US" b="1" i="1" dirty="0" smtClean="0">
                <a:latin typeface="Calibri" pitchFamily="34" charset="0"/>
                <a:cs typeface="Calibri" pitchFamily="34" charset="0"/>
              </a:rPr>
              <a:t>A conversion is a word used to describe someone who had no faith at all, comes to believe in God.  Paul did not doubt God;</a:t>
            </a:r>
          </a:p>
          <a:p>
            <a:r>
              <a:rPr lang="en-US" dirty="0" smtClean="0">
                <a:latin typeface="Calibri" pitchFamily="34" charset="0"/>
                <a:cs typeface="Calibri" pitchFamily="34" charset="0"/>
              </a:rPr>
              <a:t>A conversion can also be described as an experience of someone who has had </a:t>
            </a:r>
            <a:r>
              <a:rPr lang="en-US" b="1" i="1" dirty="0" smtClean="0">
                <a:latin typeface="Calibri" pitchFamily="34" charset="0"/>
                <a:cs typeface="Calibri" pitchFamily="34" charset="0"/>
              </a:rPr>
              <a:t>a radical change in, or deepening of, their attitude toward God and religion</a:t>
            </a:r>
            <a:r>
              <a:rPr lang="en-US" dirty="0" smtClean="0">
                <a:latin typeface="Calibri" pitchFamily="34" charset="0"/>
                <a:cs typeface="Calibri" pitchFamily="34" charset="0"/>
              </a:rPr>
              <a:t>.  Paul experienced a conversion.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2498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itchFamily="34" charset="0"/>
                <a:cs typeface="Calibri" pitchFamily="34" charset="0"/>
              </a:rPr>
              <a:t>Conversion to vocation</a:t>
            </a:r>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From his conversion, Paul discovered his </a:t>
            </a:r>
            <a:r>
              <a:rPr lang="en-US" b="1" dirty="0" smtClean="0">
                <a:latin typeface="Calibri" pitchFamily="34" charset="0"/>
                <a:cs typeface="Calibri" pitchFamily="34" charset="0"/>
              </a:rPr>
              <a:t>vocation</a:t>
            </a:r>
            <a:r>
              <a:rPr lang="en-US" dirty="0" smtClean="0">
                <a:latin typeface="Calibri" pitchFamily="34" charset="0"/>
                <a:cs typeface="Calibri" pitchFamily="34" charset="0"/>
              </a:rPr>
              <a:t>, a term meaning call;</a:t>
            </a:r>
          </a:p>
          <a:p>
            <a:r>
              <a:rPr lang="en-US" dirty="0" smtClean="0">
                <a:latin typeface="Calibri" pitchFamily="34" charset="0"/>
                <a:cs typeface="Calibri" pitchFamily="34" charset="0"/>
              </a:rPr>
              <a:t>Paul felt himself called by God for a specific and significant purpose – </a:t>
            </a:r>
            <a:r>
              <a:rPr lang="en-US" b="1" i="1" dirty="0" smtClean="0">
                <a:latin typeface="Calibri" pitchFamily="34" charset="0"/>
                <a:cs typeface="Calibri" pitchFamily="34" charset="0"/>
              </a:rPr>
              <a:t>to be a missionary to the Gentile world, to bring the Gospel proclamation of Jesus to all the non-Jews of the Roman Empire.</a:t>
            </a:r>
            <a:endParaRPr lang="en-US" b="1" i="1" dirty="0">
              <a:latin typeface="Calibri" pitchFamily="34" charset="0"/>
              <a:cs typeface="Calibri" pitchFamily="34" charset="0"/>
            </a:endParaRPr>
          </a:p>
        </p:txBody>
      </p:sp>
    </p:spTree>
    <p:extLst>
      <p:ext uri="{BB962C8B-B14F-4D97-AF65-F5344CB8AC3E}">
        <p14:creationId xmlns:p14="http://schemas.microsoft.com/office/powerpoint/2010/main" val="2139996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itchFamily="34" charset="0"/>
                <a:cs typeface="Calibri" pitchFamily="34" charset="0"/>
              </a:rPr>
              <a:t>Reflection and growth</a:t>
            </a:r>
            <a:r>
              <a:rPr lang="en-US" dirty="0" smtClean="0"/>
              <a:t>		</a:t>
            </a:r>
            <a:endParaRPr lang="en-US" dirty="0"/>
          </a:p>
        </p:txBody>
      </p:sp>
      <p:sp>
        <p:nvSpPr>
          <p:cNvPr id="3" name="Content Placeholder 2"/>
          <p:cNvSpPr>
            <a:spLocks noGrp="1"/>
          </p:cNvSpPr>
          <p:nvPr>
            <p:ph idx="1"/>
          </p:nvPr>
        </p:nvSpPr>
        <p:spPr>
          <a:xfrm>
            <a:off x="304800" y="1295400"/>
            <a:ext cx="8686800" cy="5257800"/>
          </a:xfrm>
        </p:spPr>
        <p:txBody>
          <a:bodyPr>
            <a:noAutofit/>
          </a:bodyPr>
          <a:lstStyle/>
          <a:p>
            <a:r>
              <a:rPr lang="en-US" sz="2500" dirty="0" smtClean="0">
                <a:latin typeface="Calibri" pitchFamily="34" charset="0"/>
                <a:cs typeface="Calibri" pitchFamily="34" charset="0"/>
              </a:rPr>
              <a:t>It took Paul </a:t>
            </a:r>
            <a:r>
              <a:rPr lang="en-US" sz="2500" b="1" dirty="0" smtClean="0">
                <a:latin typeface="Calibri" pitchFamily="34" charset="0"/>
                <a:cs typeface="Calibri" pitchFamily="34" charset="0"/>
              </a:rPr>
              <a:t>14 or more years </a:t>
            </a:r>
            <a:r>
              <a:rPr lang="en-US" sz="2500" dirty="0" smtClean="0">
                <a:latin typeface="Calibri" pitchFamily="34" charset="0"/>
                <a:cs typeface="Calibri" pitchFamily="34" charset="0"/>
              </a:rPr>
              <a:t>to clarify for himself the meaning of Jesus’ life, death and Resurrection and to come to a full sense of his own vocation to proclaim the Gospel among the Gentiles;</a:t>
            </a:r>
          </a:p>
          <a:p>
            <a:r>
              <a:rPr lang="en-US" sz="2500" dirty="0" smtClean="0">
                <a:latin typeface="Calibri" pitchFamily="34" charset="0"/>
                <a:cs typeface="Calibri" pitchFamily="34" charset="0"/>
              </a:rPr>
              <a:t>During this time, many small Christian Communities were slowly growing;</a:t>
            </a:r>
          </a:p>
          <a:p>
            <a:r>
              <a:rPr lang="en-US" sz="2500" dirty="0" smtClean="0">
                <a:latin typeface="Calibri" pitchFamily="34" charset="0"/>
                <a:cs typeface="Calibri" pitchFamily="34" charset="0"/>
              </a:rPr>
              <a:t>Paul spent a lot of time with these communities, it was during those years that the </a:t>
            </a:r>
            <a:r>
              <a:rPr lang="en-US" sz="2500" b="1" i="1" dirty="0" smtClean="0">
                <a:latin typeface="Calibri" pitchFamily="34" charset="0"/>
                <a:cs typeface="Calibri" pitchFamily="34" charset="0"/>
              </a:rPr>
              <a:t>stories and teaching that became the Gospels were being collected and passed on orally;</a:t>
            </a:r>
          </a:p>
          <a:p>
            <a:r>
              <a:rPr lang="en-US" sz="2500" dirty="0" smtClean="0">
                <a:latin typeface="Calibri" pitchFamily="34" charset="0"/>
                <a:cs typeface="Calibri" pitchFamily="34" charset="0"/>
              </a:rPr>
              <a:t>Paul immersed himself in his mission, and grew in the recognition that </a:t>
            </a:r>
            <a:r>
              <a:rPr lang="en-US" sz="2500" b="1" i="1" dirty="0" smtClean="0">
                <a:latin typeface="Calibri" pitchFamily="34" charset="0"/>
                <a:cs typeface="Calibri" pitchFamily="34" charset="0"/>
              </a:rPr>
              <a:t>the message of Jesus was intended for all the world, and not just for the Jews.</a:t>
            </a:r>
            <a:endParaRPr lang="en-US" sz="2500" b="1" i="1" dirty="0">
              <a:latin typeface="Calibri" pitchFamily="34" charset="0"/>
              <a:cs typeface="Calibri" pitchFamily="34" charset="0"/>
            </a:endParaRPr>
          </a:p>
        </p:txBody>
      </p:sp>
    </p:spTree>
    <p:extLst>
      <p:ext uri="{BB962C8B-B14F-4D97-AF65-F5344CB8AC3E}">
        <p14:creationId xmlns:p14="http://schemas.microsoft.com/office/powerpoint/2010/main" val="3016750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itchFamily="34" charset="0"/>
                <a:cs typeface="Calibri" pitchFamily="34" charset="0"/>
              </a:rPr>
              <a:t>Reflection and growth		</a:t>
            </a:r>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As Paul grew in understanding, </a:t>
            </a:r>
            <a:r>
              <a:rPr lang="en-US" b="1" i="1" dirty="0" smtClean="0">
                <a:latin typeface="Calibri" pitchFamily="34" charset="0"/>
                <a:cs typeface="Calibri" pitchFamily="34" charset="0"/>
              </a:rPr>
              <a:t>he pursued the call from God to be a missionary to the Gentiles – he did this with deep passion and a growing sense of urgency.</a:t>
            </a:r>
            <a:endParaRPr lang="en-US" b="1" i="1" dirty="0">
              <a:latin typeface="Calibri" pitchFamily="34" charset="0"/>
              <a:cs typeface="Calibri" pitchFamily="34" charset="0"/>
            </a:endParaRPr>
          </a:p>
        </p:txBody>
      </p:sp>
    </p:spTree>
    <p:extLst>
      <p:ext uri="{BB962C8B-B14F-4D97-AF65-F5344CB8AC3E}">
        <p14:creationId xmlns:p14="http://schemas.microsoft.com/office/powerpoint/2010/main" val="262328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Getting To Know Paul</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Calibri" pitchFamily="34" charset="0"/>
                <a:cs typeface="Calibri" pitchFamily="34" charset="0"/>
              </a:rPr>
              <a:t>Paul is only second to Jesus himself </a:t>
            </a:r>
            <a:r>
              <a:rPr lang="en-US" dirty="0" smtClean="0">
                <a:latin typeface="Calibri" pitchFamily="34" charset="0"/>
                <a:cs typeface="Calibri" pitchFamily="34" charset="0"/>
              </a:rPr>
              <a:t>as a central figure in the New Testament;</a:t>
            </a:r>
          </a:p>
          <a:p>
            <a:r>
              <a:rPr lang="en-US" dirty="0" smtClean="0">
                <a:latin typeface="Calibri" pitchFamily="34" charset="0"/>
                <a:cs typeface="Calibri" pitchFamily="34" charset="0"/>
              </a:rPr>
              <a:t>He spread the early Gospel proclamation beyond the Jewish realm and into the </a:t>
            </a:r>
            <a:r>
              <a:rPr lang="en-US" b="1" dirty="0" smtClean="0">
                <a:latin typeface="Calibri" pitchFamily="34" charset="0"/>
                <a:cs typeface="Calibri" pitchFamily="34" charset="0"/>
              </a:rPr>
              <a:t>Gentile world</a:t>
            </a:r>
            <a:r>
              <a:rPr lang="en-US" dirty="0" smtClean="0">
                <a:latin typeface="Calibri" pitchFamily="34" charset="0"/>
                <a:cs typeface="Calibri" pitchFamily="34" charset="0"/>
              </a:rPr>
              <a:t>;</a:t>
            </a:r>
          </a:p>
          <a:p>
            <a:r>
              <a:rPr lang="en-US" dirty="0" smtClean="0">
                <a:latin typeface="Calibri" pitchFamily="34" charset="0"/>
                <a:cs typeface="Calibri" pitchFamily="34" charset="0"/>
              </a:rPr>
              <a:t>Everything about Paul can be found in the New Testament;</a:t>
            </a:r>
          </a:p>
          <a:p>
            <a:r>
              <a:rPr lang="en-US" dirty="0" smtClean="0">
                <a:latin typeface="Calibri" pitchFamily="34" charset="0"/>
                <a:cs typeface="Calibri" pitchFamily="34" charset="0"/>
              </a:rPr>
              <a:t>His conversion story and his career as a missionary is found in the </a:t>
            </a:r>
            <a:r>
              <a:rPr lang="en-US" b="1" dirty="0" smtClean="0">
                <a:latin typeface="Calibri" pitchFamily="34" charset="0"/>
                <a:cs typeface="Calibri" pitchFamily="34" charset="0"/>
              </a:rPr>
              <a:t>Acts of the Apostles</a:t>
            </a:r>
            <a:r>
              <a:rPr lang="en-US" dirty="0" smtClean="0">
                <a:latin typeface="Calibri" pitchFamily="34" charset="0"/>
                <a:cs typeface="Calibri" pitchFamily="34" charset="0"/>
              </a:rPr>
              <a:t>;</a:t>
            </a:r>
          </a:p>
          <a:p>
            <a:r>
              <a:rPr lang="en-US" dirty="0" smtClean="0">
                <a:latin typeface="Calibri" pitchFamily="34" charset="0"/>
                <a:cs typeface="Calibri" pitchFamily="34" charset="0"/>
              </a:rPr>
              <a:t>We learn more about Paul’s personality and his understanding of Jesus from his own writing – there are some differences between what Luke tells us about Paul and what Paul claims about himself.</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58601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Understanding Paul</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Calibri" pitchFamily="34" charset="0"/>
                <a:cs typeface="Calibri" pitchFamily="34" charset="0"/>
              </a:rPr>
              <a:t>Paul cannot be understood outside his </a:t>
            </a:r>
            <a:r>
              <a:rPr lang="en-US" b="1" dirty="0" smtClean="0">
                <a:latin typeface="Calibri" pitchFamily="34" charset="0"/>
                <a:cs typeface="Calibri" pitchFamily="34" charset="0"/>
              </a:rPr>
              <a:t>culture and history;</a:t>
            </a:r>
          </a:p>
          <a:p>
            <a:r>
              <a:rPr lang="en-US" dirty="0" smtClean="0">
                <a:latin typeface="Calibri" pitchFamily="34" charset="0"/>
                <a:cs typeface="Calibri" pitchFamily="34" charset="0"/>
              </a:rPr>
              <a:t>He was born in </a:t>
            </a:r>
            <a:r>
              <a:rPr lang="en-US" b="1" dirty="0" smtClean="0">
                <a:latin typeface="Calibri" pitchFamily="34" charset="0"/>
                <a:cs typeface="Calibri" pitchFamily="34" charset="0"/>
              </a:rPr>
              <a:t>Tarsus, as a Jew</a:t>
            </a:r>
            <a:r>
              <a:rPr lang="en-US" dirty="0" smtClean="0">
                <a:latin typeface="Calibri" pitchFamily="34" charset="0"/>
                <a:cs typeface="Calibri" pitchFamily="34" charset="0"/>
              </a:rPr>
              <a:t>.</a:t>
            </a:r>
          </a:p>
          <a:p>
            <a:r>
              <a:rPr lang="en-US" dirty="0" smtClean="0">
                <a:latin typeface="Calibri" pitchFamily="34" charset="0"/>
                <a:cs typeface="Calibri" pitchFamily="34" charset="0"/>
              </a:rPr>
              <a:t>Tarsus was a thriving city, situated at the intersection of major trade routes;</a:t>
            </a:r>
          </a:p>
          <a:p>
            <a:r>
              <a:rPr lang="en-US" b="1" dirty="0" smtClean="0">
                <a:latin typeface="Calibri" pitchFamily="34" charset="0"/>
                <a:cs typeface="Calibri" pitchFamily="34" charset="0"/>
              </a:rPr>
              <a:t>Greek culture </a:t>
            </a:r>
            <a:r>
              <a:rPr lang="en-US" dirty="0" smtClean="0">
                <a:latin typeface="Calibri" pitchFamily="34" charset="0"/>
                <a:cs typeface="Calibri" pitchFamily="34" charset="0"/>
              </a:rPr>
              <a:t>was dominant and he was educated in the </a:t>
            </a:r>
            <a:r>
              <a:rPr lang="en-US" b="1" dirty="0" smtClean="0">
                <a:latin typeface="Calibri" pitchFamily="34" charset="0"/>
                <a:cs typeface="Calibri" pitchFamily="34" charset="0"/>
              </a:rPr>
              <a:t>philosophies of Greek culture;</a:t>
            </a:r>
          </a:p>
          <a:p>
            <a:r>
              <a:rPr lang="en-US" dirty="0" smtClean="0">
                <a:latin typeface="Calibri" pitchFamily="34" charset="0"/>
                <a:cs typeface="Calibri" pitchFamily="34" charset="0"/>
              </a:rPr>
              <a:t>He learned to read and write in a style that was familiar to the Greek speaking people of his time;</a:t>
            </a:r>
          </a:p>
          <a:p>
            <a:r>
              <a:rPr lang="en-US" dirty="0" smtClean="0">
                <a:latin typeface="Calibri" pitchFamily="34" charset="0"/>
                <a:cs typeface="Calibri" pitchFamily="34" charset="0"/>
              </a:rPr>
              <a:t>Paul’s family were </a:t>
            </a:r>
            <a:r>
              <a:rPr lang="en-US" b="1" dirty="0" smtClean="0">
                <a:latin typeface="Calibri" pitchFamily="34" charset="0"/>
                <a:cs typeface="Calibri" pitchFamily="34" charset="0"/>
              </a:rPr>
              <a:t>devout Jews</a:t>
            </a:r>
            <a:r>
              <a:rPr lang="en-US" dirty="0" smtClean="0">
                <a:latin typeface="Calibri" pitchFamily="34" charset="0"/>
                <a:cs typeface="Calibri" pitchFamily="34" charset="0"/>
              </a:rPr>
              <a:t>, and were granted </a:t>
            </a:r>
            <a:r>
              <a:rPr lang="en-US" b="1" dirty="0" smtClean="0">
                <a:latin typeface="Calibri" pitchFamily="34" charset="0"/>
                <a:cs typeface="Calibri" pitchFamily="34" charset="0"/>
              </a:rPr>
              <a:t>Roman citizenship</a:t>
            </a:r>
            <a:r>
              <a:rPr lang="en-US" dirty="0" smtClean="0">
                <a:latin typeface="Calibri" pitchFamily="34" charset="0"/>
                <a:cs typeface="Calibri" pitchFamily="34" charset="0"/>
              </a:rPr>
              <a:t>, which was something rare.</a:t>
            </a:r>
          </a:p>
          <a:p>
            <a:endParaRPr lang="en-US" dirty="0"/>
          </a:p>
        </p:txBody>
      </p:sp>
    </p:spTree>
    <p:extLst>
      <p:ext uri="{BB962C8B-B14F-4D97-AF65-F5344CB8AC3E}">
        <p14:creationId xmlns:p14="http://schemas.microsoft.com/office/powerpoint/2010/main" val="203287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Paul or </a:t>
            </a:r>
            <a:r>
              <a:rPr lang="en-US" b="1" dirty="0" err="1" smtClean="0">
                <a:latin typeface="Calibri" pitchFamily="34" charset="0"/>
                <a:cs typeface="Calibri" pitchFamily="34" charset="0"/>
              </a:rPr>
              <a:t>saul</a:t>
            </a:r>
            <a:r>
              <a:rPr lang="en-US" b="1" dirty="0" smtClean="0">
                <a:latin typeface="Calibri" pitchFamily="34" charset="0"/>
                <a:cs typeface="Calibri" pitchFamily="34" charset="0"/>
              </a:rPr>
              <a:t>??</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Paul has </a:t>
            </a:r>
            <a:r>
              <a:rPr lang="en-US" b="1" dirty="0" smtClean="0">
                <a:latin typeface="Calibri" pitchFamily="34" charset="0"/>
                <a:cs typeface="Calibri" pitchFamily="34" charset="0"/>
              </a:rPr>
              <a:t>two names </a:t>
            </a:r>
            <a:r>
              <a:rPr lang="en-US" dirty="0" smtClean="0">
                <a:latin typeface="Calibri" pitchFamily="34" charset="0"/>
                <a:cs typeface="Calibri" pitchFamily="34" charset="0"/>
              </a:rPr>
              <a:t>in the New Testament;</a:t>
            </a:r>
          </a:p>
          <a:p>
            <a:r>
              <a:rPr lang="en-US" dirty="0" smtClean="0">
                <a:latin typeface="Calibri" pitchFamily="34" charset="0"/>
                <a:cs typeface="Calibri" pitchFamily="34" charset="0"/>
              </a:rPr>
              <a:t>Some say there is a </a:t>
            </a:r>
            <a:r>
              <a:rPr lang="en-US" b="1" i="1" dirty="0" smtClean="0">
                <a:latin typeface="Calibri" pitchFamily="34" charset="0"/>
                <a:cs typeface="Calibri" pitchFamily="34" charset="0"/>
              </a:rPr>
              <a:t>religious significance </a:t>
            </a:r>
            <a:r>
              <a:rPr lang="en-US" dirty="0" smtClean="0">
                <a:latin typeface="Calibri" pitchFamily="34" charset="0"/>
                <a:cs typeface="Calibri" pitchFamily="34" charset="0"/>
              </a:rPr>
              <a:t>to having two names, which connects to Paul’s conversion experience;</a:t>
            </a:r>
          </a:p>
          <a:p>
            <a:r>
              <a:rPr lang="en-US" dirty="0" smtClean="0">
                <a:latin typeface="Calibri" pitchFamily="34" charset="0"/>
                <a:cs typeface="Calibri" pitchFamily="34" charset="0"/>
              </a:rPr>
              <a:t>Paul’s Jewish name, and the one used within the </a:t>
            </a:r>
            <a:r>
              <a:rPr lang="en-US" b="1" dirty="0" smtClean="0">
                <a:latin typeface="Calibri" pitchFamily="34" charset="0"/>
                <a:cs typeface="Calibri" pitchFamily="34" charset="0"/>
              </a:rPr>
              <a:t>Jewish community, was Saul</a:t>
            </a:r>
            <a:r>
              <a:rPr lang="en-US" dirty="0" smtClean="0">
                <a:latin typeface="Calibri" pitchFamily="34" charset="0"/>
                <a:cs typeface="Calibri" pitchFamily="34" charset="0"/>
              </a:rPr>
              <a:t>, while his name in </a:t>
            </a:r>
            <a:r>
              <a:rPr lang="en-US" b="1" dirty="0" smtClean="0">
                <a:latin typeface="Calibri" pitchFamily="34" charset="0"/>
                <a:cs typeface="Calibri" pitchFamily="34" charset="0"/>
              </a:rPr>
              <a:t>Roman or Greek circles was Paul.</a:t>
            </a:r>
          </a:p>
        </p:txBody>
      </p:sp>
    </p:spTree>
    <p:extLst>
      <p:ext uri="{BB962C8B-B14F-4D97-AF65-F5344CB8AC3E}">
        <p14:creationId xmlns:p14="http://schemas.microsoft.com/office/powerpoint/2010/main" val="293445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Paul the </a:t>
            </a:r>
            <a:r>
              <a:rPr lang="en-US" b="1" dirty="0" err="1" smtClean="0">
                <a:latin typeface="Calibri" pitchFamily="34" charset="0"/>
                <a:cs typeface="Calibri" pitchFamily="34" charset="0"/>
              </a:rPr>
              <a:t>jew</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itchFamily="34" charset="0"/>
                <a:cs typeface="Calibri" pitchFamily="34" charset="0"/>
              </a:rPr>
              <a:t>At the beginning of the exile </a:t>
            </a:r>
            <a:r>
              <a:rPr lang="en-US" b="1" dirty="0" smtClean="0">
                <a:latin typeface="Calibri" pitchFamily="34" charset="0"/>
                <a:cs typeface="Calibri" pitchFamily="34" charset="0"/>
              </a:rPr>
              <a:t>in Babylon</a:t>
            </a:r>
            <a:r>
              <a:rPr lang="en-US" dirty="0" smtClean="0">
                <a:latin typeface="Calibri" pitchFamily="34" charset="0"/>
                <a:cs typeface="Calibri" pitchFamily="34" charset="0"/>
              </a:rPr>
              <a:t>, many Jews fled the </a:t>
            </a:r>
            <a:r>
              <a:rPr lang="en-US" b="1" dirty="0" smtClean="0">
                <a:latin typeface="Calibri" pitchFamily="34" charset="0"/>
                <a:cs typeface="Calibri" pitchFamily="34" charset="0"/>
              </a:rPr>
              <a:t>kingdom of Judah </a:t>
            </a:r>
            <a:r>
              <a:rPr lang="en-US" dirty="0" smtClean="0">
                <a:latin typeface="Calibri" pitchFamily="34" charset="0"/>
                <a:cs typeface="Calibri" pitchFamily="34" charset="0"/>
              </a:rPr>
              <a:t>to </a:t>
            </a:r>
            <a:r>
              <a:rPr lang="en-US" b="1" i="1" dirty="0" smtClean="0">
                <a:latin typeface="Calibri" pitchFamily="34" charset="0"/>
                <a:cs typeface="Calibri" pitchFamily="34" charset="0"/>
              </a:rPr>
              <a:t>settle in colonies along the Mediterranean Sea</a:t>
            </a:r>
            <a:r>
              <a:rPr lang="en-US" dirty="0" smtClean="0">
                <a:latin typeface="Calibri" pitchFamily="34" charset="0"/>
                <a:cs typeface="Calibri" pitchFamily="34" charset="0"/>
              </a:rPr>
              <a:t>, these  people were called the </a:t>
            </a:r>
            <a:r>
              <a:rPr lang="en-US" b="1" u="sng" dirty="0" smtClean="0">
                <a:latin typeface="Calibri" pitchFamily="34" charset="0"/>
                <a:cs typeface="Calibri" pitchFamily="34" charset="0"/>
              </a:rPr>
              <a:t>Diaspora</a:t>
            </a:r>
            <a:r>
              <a:rPr lang="en-US" dirty="0" smtClean="0">
                <a:latin typeface="Calibri" pitchFamily="34" charset="0"/>
                <a:cs typeface="Calibri" pitchFamily="34" charset="0"/>
              </a:rPr>
              <a:t> (</a:t>
            </a:r>
            <a:r>
              <a:rPr lang="en-US" b="1" dirty="0" smtClean="0">
                <a:latin typeface="Calibri" pitchFamily="34" charset="0"/>
                <a:cs typeface="Calibri" pitchFamily="34" charset="0"/>
              </a:rPr>
              <a:t>meaning dispersion);</a:t>
            </a:r>
          </a:p>
          <a:p>
            <a:r>
              <a:rPr lang="en-US" dirty="0" smtClean="0">
                <a:latin typeface="Calibri" pitchFamily="34" charset="0"/>
                <a:cs typeface="Calibri" pitchFamily="34" charset="0"/>
              </a:rPr>
              <a:t>Paul was raised during this times.  Therefore, </a:t>
            </a:r>
            <a:r>
              <a:rPr lang="en-US" b="1" i="1" dirty="0" smtClean="0">
                <a:latin typeface="Calibri" pitchFamily="34" charset="0"/>
                <a:cs typeface="Calibri" pitchFamily="34" charset="0"/>
              </a:rPr>
              <a:t>during his missionary work he would encounter and experience conflicts</a:t>
            </a:r>
            <a:r>
              <a:rPr lang="en-US" dirty="0" smtClean="0">
                <a:latin typeface="Calibri" pitchFamily="34" charset="0"/>
                <a:cs typeface="Calibri" pitchFamily="34" charset="0"/>
              </a:rPr>
              <a:t> with colonies of the </a:t>
            </a:r>
            <a:r>
              <a:rPr lang="en-US" b="1" dirty="0" smtClean="0">
                <a:latin typeface="Calibri" pitchFamily="34" charset="0"/>
                <a:cs typeface="Calibri" pitchFamily="34" charset="0"/>
              </a:rPr>
              <a:t>Diaspora</a:t>
            </a:r>
            <a:r>
              <a:rPr lang="en-US" dirty="0" smtClean="0">
                <a:latin typeface="Calibri" pitchFamily="34" charset="0"/>
                <a:cs typeface="Calibri" pitchFamily="34" charset="0"/>
              </a:rPr>
              <a:t> throughout the </a:t>
            </a:r>
            <a:r>
              <a:rPr lang="en-US" b="1" dirty="0" smtClean="0">
                <a:latin typeface="Calibri" pitchFamily="34" charset="0"/>
                <a:cs typeface="Calibri" pitchFamily="34" charset="0"/>
              </a:rPr>
              <a:t>Roman Empire.</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32685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Paul the Jew	</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10000"/>
          </a:bodyPr>
          <a:lstStyle/>
          <a:p>
            <a:r>
              <a:rPr lang="en-US" b="1" i="1" dirty="0" smtClean="0">
                <a:latin typeface="Calibri" pitchFamily="34" charset="0"/>
                <a:cs typeface="Calibri" pitchFamily="34" charset="0"/>
              </a:rPr>
              <a:t>Paul was a Pharisees </a:t>
            </a:r>
            <a:r>
              <a:rPr lang="en-US" dirty="0" smtClean="0">
                <a:latin typeface="Calibri" pitchFamily="34" charset="0"/>
                <a:cs typeface="Calibri" pitchFamily="34" charset="0"/>
              </a:rPr>
              <a:t>– they are known for </a:t>
            </a:r>
            <a:r>
              <a:rPr lang="en-US" b="1" i="1" dirty="0" smtClean="0">
                <a:latin typeface="Calibri" pitchFamily="34" charset="0"/>
                <a:cs typeface="Calibri" pitchFamily="34" charset="0"/>
              </a:rPr>
              <a:t>sincere but rigid commitment to the Law,</a:t>
            </a:r>
            <a:r>
              <a:rPr lang="en-US" dirty="0" smtClean="0">
                <a:latin typeface="Calibri" pitchFamily="34" charset="0"/>
                <a:cs typeface="Calibri" pitchFamily="34" charset="0"/>
              </a:rPr>
              <a:t> which they were respected for, but this also created serious conflicts with Jesus;</a:t>
            </a:r>
          </a:p>
          <a:p>
            <a:r>
              <a:rPr lang="en-US" dirty="0" smtClean="0">
                <a:latin typeface="Calibri" pitchFamily="34" charset="0"/>
                <a:cs typeface="Calibri" pitchFamily="34" charset="0"/>
              </a:rPr>
              <a:t>Paul’s writing reflect his </a:t>
            </a:r>
            <a:r>
              <a:rPr lang="en-US" b="1" i="1" dirty="0" smtClean="0">
                <a:latin typeface="Calibri" pitchFamily="34" charset="0"/>
                <a:cs typeface="Calibri" pitchFamily="34" charset="0"/>
              </a:rPr>
              <a:t>deep understand of and commitment to the Jewish Law.</a:t>
            </a:r>
            <a:endParaRPr lang="en-US" b="1" i="1" dirty="0">
              <a:latin typeface="Calibri" pitchFamily="34" charset="0"/>
              <a:cs typeface="Calibri" pitchFamily="34" charset="0"/>
            </a:endParaRPr>
          </a:p>
          <a:p>
            <a:r>
              <a:rPr lang="en-US" dirty="0" smtClean="0">
                <a:latin typeface="Calibri" pitchFamily="34" charset="0"/>
                <a:cs typeface="Calibri" pitchFamily="34" charset="0"/>
              </a:rPr>
              <a:t>Once he began his missionary work, he continued to be a </a:t>
            </a:r>
            <a:r>
              <a:rPr lang="en-US" b="1" dirty="0" smtClean="0">
                <a:latin typeface="Calibri" pitchFamily="34" charset="0"/>
                <a:cs typeface="Calibri" pitchFamily="34" charset="0"/>
              </a:rPr>
              <a:t>tent maker</a:t>
            </a:r>
            <a:r>
              <a:rPr lang="en-US" dirty="0" smtClean="0">
                <a:latin typeface="Calibri" pitchFamily="34" charset="0"/>
                <a:cs typeface="Calibri" pitchFamily="34" charset="0"/>
              </a:rPr>
              <a:t>, because he didn’t want to be accused that he was preaching the Gospel message as a way to make money.</a:t>
            </a:r>
          </a:p>
        </p:txBody>
      </p:sp>
    </p:spTree>
    <p:extLst>
      <p:ext uri="{BB962C8B-B14F-4D97-AF65-F5344CB8AC3E}">
        <p14:creationId xmlns:p14="http://schemas.microsoft.com/office/powerpoint/2010/main" val="109100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itchFamily="34" charset="0"/>
                <a:cs typeface="Calibri" pitchFamily="34" charset="0"/>
              </a:rPr>
              <a:t>Paul the Jew</a:t>
            </a:r>
          </a:p>
        </p:txBody>
      </p:sp>
      <p:sp>
        <p:nvSpPr>
          <p:cNvPr id="3" name="Content Placeholder 2"/>
          <p:cNvSpPr>
            <a:spLocks noGrp="1"/>
          </p:cNvSpPr>
          <p:nvPr>
            <p:ph idx="1"/>
          </p:nvPr>
        </p:nvSpPr>
        <p:spPr/>
        <p:txBody>
          <a:bodyPr>
            <a:normAutofit fontScale="92500"/>
          </a:bodyPr>
          <a:lstStyle/>
          <a:p>
            <a:r>
              <a:rPr lang="en-US" dirty="0" smtClean="0">
                <a:latin typeface="Calibri" pitchFamily="34" charset="0"/>
                <a:cs typeface="Calibri" pitchFamily="34" charset="0"/>
              </a:rPr>
              <a:t>Paul never met the earthly Jesus </a:t>
            </a:r>
            <a:r>
              <a:rPr lang="en-US" b="1" dirty="0" smtClean="0">
                <a:latin typeface="Calibri" pitchFamily="34" charset="0"/>
                <a:cs typeface="Calibri" pitchFamily="34" charset="0"/>
              </a:rPr>
              <a:t>(Jesus of History). </a:t>
            </a:r>
            <a:r>
              <a:rPr lang="en-US" dirty="0" smtClean="0">
                <a:latin typeface="Calibri" pitchFamily="34" charset="0"/>
                <a:cs typeface="Calibri" pitchFamily="34" charset="0"/>
              </a:rPr>
              <a:t>However, as an educated and devout Pharisee, he would have heard a great deal about Jesus and his followers. He would have watched Jesus’ popularity grow throughout Palestine;</a:t>
            </a:r>
          </a:p>
          <a:p>
            <a:r>
              <a:rPr lang="en-US" dirty="0" smtClean="0">
                <a:latin typeface="Calibri" pitchFamily="34" charset="0"/>
                <a:cs typeface="Calibri" pitchFamily="34" charset="0"/>
              </a:rPr>
              <a:t>Everything that Paul might have learned abut Jesus would have led him to despise Jesus and his message, </a:t>
            </a:r>
            <a:r>
              <a:rPr lang="en-US" b="1" i="1" dirty="0" smtClean="0">
                <a:latin typeface="Calibri" pitchFamily="34" charset="0"/>
                <a:cs typeface="Calibri" pitchFamily="34" charset="0"/>
              </a:rPr>
              <a:t>because they were the direct threat to the Pharisaic Judaism that Paul deeply treasured.</a:t>
            </a:r>
            <a:endParaRPr lang="en-US" b="1" i="1" dirty="0">
              <a:latin typeface="Calibri" pitchFamily="34" charset="0"/>
              <a:cs typeface="Calibri" pitchFamily="34" charset="0"/>
            </a:endParaRPr>
          </a:p>
        </p:txBody>
      </p:sp>
    </p:spTree>
    <p:extLst>
      <p:ext uri="{BB962C8B-B14F-4D97-AF65-F5344CB8AC3E}">
        <p14:creationId xmlns:p14="http://schemas.microsoft.com/office/powerpoint/2010/main" val="3266386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cs typeface="Calibri" pitchFamily="34" charset="0"/>
              </a:rPr>
              <a:t>Paul: persecutor of Christians</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a:bodyPr>
          <a:lstStyle/>
          <a:p>
            <a:r>
              <a:rPr lang="en-US" dirty="0" smtClean="0">
                <a:latin typeface="Calibri" pitchFamily="34" charset="0"/>
                <a:cs typeface="Calibri" pitchFamily="34" charset="0"/>
              </a:rPr>
              <a:t>Conflicts between the Christians and both Jewish and Roman authorities began almost immediately after Jesus’ death and resurrection of Jesus – </a:t>
            </a:r>
            <a:r>
              <a:rPr lang="en-US" b="1" i="1" dirty="0" smtClean="0">
                <a:latin typeface="Calibri" pitchFamily="34" charset="0"/>
                <a:cs typeface="Calibri" pitchFamily="34" charset="0"/>
              </a:rPr>
              <a:t>Paul supported any condemnation of the Christians;</a:t>
            </a:r>
          </a:p>
          <a:p>
            <a:r>
              <a:rPr lang="en-US" dirty="0" smtClean="0">
                <a:latin typeface="Calibri" pitchFamily="34" charset="0"/>
                <a:cs typeface="Calibri" pitchFamily="34" charset="0"/>
              </a:rPr>
              <a:t>The Acts of the Apostles includes the story of the </a:t>
            </a:r>
            <a:r>
              <a:rPr lang="en-US" b="1" dirty="0" smtClean="0">
                <a:latin typeface="Calibri" pitchFamily="34" charset="0"/>
                <a:cs typeface="Calibri" pitchFamily="34" charset="0"/>
              </a:rPr>
              <a:t>first Christian to die rather than give up faith in Jesus</a:t>
            </a:r>
            <a:r>
              <a:rPr lang="en-US" dirty="0" smtClean="0">
                <a:latin typeface="Calibri" pitchFamily="34" charset="0"/>
                <a:cs typeface="Calibri" pitchFamily="34" charset="0"/>
              </a:rPr>
              <a:t> (his name was Stephen.)  He courageously proclaimed his faith when he was brought before the High Priest.  He was then stoned to death.</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518377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alibri" pitchFamily="34" charset="0"/>
                <a:cs typeface="Calibri" pitchFamily="34" charset="0"/>
              </a:rPr>
              <a:t>Paul: persecutor of </a:t>
            </a:r>
            <a:r>
              <a:rPr lang="en-US" b="1" dirty="0" smtClean="0">
                <a:latin typeface="Calibri" pitchFamily="34" charset="0"/>
                <a:cs typeface="Calibri" pitchFamily="34" charset="0"/>
              </a:rPr>
              <a:t>Christians</a:t>
            </a:r>
            <a:endParaRPr lang="en-US" b="1" dirty="0">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Calibri" pitchFamily="34" charset="0"/>
                <a:cs typeface="Calibri" pitchFamily="34" charset="0"/>
              </a:rPr>
              <a:t>Paul was so oppressed to the Christian movement, that he </a:t>
            </a:r>
            <a:r>
              <a:rPr lang="en-US" b="1" i="1" dirty="0" smtClean="0">
                <a:latin typeface="Calibri" pitchFamily="34" charset="0"/>
                <a:cs typeface="Calibri" pitchFamily="34" charset="0"/>
              </a:rPr>
              <a:t>asked for permission from the high priest to arrest any Christians who he might find in Damascus and bring them back to Jerusalem in chains for punishment;</a:t>
            </a:r>
          </a:p>
          <a:p>
            <a:r>
              <a:rPr lang="en-US" dirty="0" smtClean="0">
                <a:latin typeface="Calibri" pitchFamily="34" charset="0"/>
                <a:cs typeface="Calibri" pitchFamily="34" charset="0"/>
              </a:rPr>
              <a:t>He was not granted this right, but Luke was  exaggerating a point to illustrate Paul’s deep hatred for Christians;</a:t>
            </a:r>
          </a:p>
          <a:p>
            <a:r>
              <a:rPr lang="en-US" dirty="0" smtClean="0">
                <a:latin typeface="Calibri" pitchFamily="34" charset="0"/>
                <a:cs typeface="Calibri" pitchFamily="34" charset="0"/>
              </a:rPr>
              <a:t>Despite the hostility Paul showed towards Christians, Paul is considered one of the most outstanding figures in all of Christian history.</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10511997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219</TotalTime>
  <Words>1591</Words>
  <Application>Microsoft Office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Paul – The Apostle</vt:lpstr>
      <vt:lpstr>Getting To Know Paul</vt:lpstr>
      <vt:lpstr>Understanding Paul</vt:lpstr>
      <vt:lpstr>Paul or saul??</vt:lpstr>
      <vt:lpstr>Paul the jew</vt:lpstr>
      <vt:lpstr>Paul the Jew </vt:lpstr>
      <vt:lpstr>Paul the Jew</vt:lpstr>
      <vt:lpstr>Paul: persecutor of Christians</vt:lpstr>
      <vt:lpstr>Paul: persecutor of Christians</vt:lpstr>
      <vt:lpstr>The Damascus experience</vt:lpstr>
      <vt:lpstr>Acts of the Apostles 9:3-20 </vt:lpstr>
      <vt:lpstr>Acts of the Apostles 9:3-20 </vt:lpstr>
      <vt:lpstr>Acts of the Apostles 9:3-20 </vt:lpstr>
      <vt:lpstr>An encounter with Jesus</vt:lpstr>
      <vt:lpstr>Conversion to vocation</vt:lpstr>
      <vt:lpstr>Conversion to vocation</vt:lpstr>
      <vt:lpstr>Reflection and growth  </vt:lpstr>
      <vt:lpstr>Reflection and growth  </vt:lpstr>
    </vt:vector>
  </TitlesOfParts>
  <Company>LDCSB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dc:title>
  <dc:creator>D'Oria, Cristina</dc:creator>
  <cp:lastModifiedBy>Semchism, Heather</cp:lastModifiedBy>
  <cp:revision>22</cp:revision>
  <dcterms:created xsi:type="dcterms:W3CDTF">2012-10-05T13:46:05Z</dcterms:created>
  <dcterms:modified xsi:type="dcterms:W3CDTF">2012-10-15T11:45:13Z</dcterms:modified>
</cp:coreProperties>
</file>