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ictionary.cambridge.org/dictionary/english/referendu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5864-16C8-4016-B239-513F6FA10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203" y="964144"/>
            <a:ext cx="8637073" cy="173672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Quiet Revolution &amp; Separatism </a:t>
            </a:r>
          </a:p>
        </p:txBody>
      </p:sp>
      <p:pic>
        <p:nvPicPr>
          <p:cNvPr id="1026" name="Picture 2" descr="Image result for quebec flag">
            <a:extLst>
              <a:ext uri="{FF2B5EF4-FFF2-40B4-BE49-F238E27FC236}">
                <a16:creationId xmlns:a16="http://schemas.microsoft.com/office/drawing/2014/main" id="{97B76F4C-DC89-42AA-AF62-1DE8785CB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195" y="3288770"/>
            <a:ext cx="2605088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52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68EEE-580D-4098-B658-CBFACA2D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99276"/>
          </a:xfrm>
        </p:spPr>
        <p:txBody>
          <a:bodyPr/>
          <a:lstStyle/>
          <a:p>
            <a:pPr algn="ctr"/>
            <a:r>
              <a:rPr lang="en-US" b="1" dirty="0"/>
              <a:t>Quebec Referendums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DD079-29BF-4779-BB86-8E8CE2250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52600"/>
            <a:ext cx="9603275" cy="3713745"/>
          </a:xfrm>
        </p:spPr>
        <p:txBody>
          <a:bodyPr>
            <a:normAutofit/>
          </a:bodyPr>
          <a:lstStyle/>
          <a:p>
            <a:r>
              <a:rPr lang="en-US" sz="2400" dirty="0"/>
              <a:t> In </a:t>
            </a:r>
            <a:r>
              <a:rPr lang="en-US" sz="2400" b="1" u="sng" dirty="0"/>
              <a:t>1980</a:t>
            </a:r>
            <a:r>
              <a:rPr lang="en-US" sz="2400" dirty="0"/>
              <a:t> and </a:t>
            </a:r>
            <a:r>
              <a:rPr lang="en-US" sz="2400" b="1" u="sng" dirty="0"/>
              <a:t>1995</a:t>
            </a:r>
            <a:r>
              <a:rPr lang="en-US" sz="2400" dirty="0"/>
              <a:t>, Quebec had a referendum.</a:t>
            </a:r>
          </a:p>
          <a:p>
            <a:r>
              <a:rPr lang="en-US" sz="2400" dirty="0"/>
              <a:t>A referendum is “</a:t>
            </a:r>
            <a:r>
              <a:rPr lang="en-US" sz="2400" b="1" u="sng" dirty="0"/>
              <a:t>a vote in which all the people in a country or an area are asked to give their opinion about or decide an important political or social question</a:t>
            </a:r>
            <a:r>
              <a:rPr lang="en-US" sz="2400" b="1" dirty="0"/>
              <a:t>.”</a:t>
            </a:r>
          </a:p>
          <a:p>
            <a:r>
              <a:rPr lang="en-US" sz="2400" dirty="0"/>
              <a:t>Quebecers were asked whether or not Quebec should become an </a:t>
            </a:r>
            <a:r>
              <a:rPr lang="en-US" sz="2400" b="1" u="sng" dirty="0"/>
              <a:t>independent</a:t>
            </a:r>
            <a:r>
              <a:rPr lang="en-US" sz="2400" dirty="0"/>
              <a:t> country.</a:t>
            </a:r>
          </a:p>
          <a:p>
            <a:r>
              <a:rPr lang="en-US" sz="2400" dirty="0"/>
              <a:t>The majority of Quebecers voted “</a:t>
            </a:r>
            <a:r>
              <a:rPr lang="en-US" sz="2400" b="1" u="sng" dirty="0"/>
              <a:t>no</a:t>
            </a:r>
            <a:r>
              <a:rPr lang="en-US" sz="2400" dirty="0"/>
              <a:t>” on both occasions.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7834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9695-8082-4949-87EA-0A9D2E95A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0738D-9138-46D7-8FCF-43F373E3B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Bolotta</a:t>
            </a:r>
            <a:r>
              <a:rPr lang="en-US" dirty="0"/>
              <a:t>, Angelo, Hawkes, Charles, </a:t>
            </a:r>
            <a:r>
              <a:rPr lang="en-US" dirty="0" err="1"/>
              <a:t>Jarman</a:t>
            </a:r>
            <a:r>
              <a:rPr lang="en-US" dirty="0"/>
              <a:t>, Fred, </a:t>
            </a:r>
            <a:r>
              <a:rPr lang="en-US" dirty="0" err="1"/>
              <a:t>Keirstead</a:t>
            </a:r>
            <a:r>
              <a:rPr lang="en-US" dirty="0"/>
              <a:t>, Marc, and Watt, Jennifer. </a:t>
            </a:r>
            <a:r>
              <a:rPr lang="en-US" i="1" dirty="0"/>
              <a:t>Canada: Face of a Nation</a:t>
            </a:r>
            <a:r>
              <a:rPr lang="en-US" dirty="0"/>
              <a:t>. Toronto: Gage Educational Publishing, 2000.</a:t>
            </a:r>
          </a:p>
          <a:p>
            <a:r>
              <a:rPr lang="en-US" dirty="0"/>
              <a:t>Cambridge Dictionary. “Referendum.” </a:t>
            </a:r>
            <a:r>
              <a:rPr lang="en-US" dirty="0">
                <a:hlinkClick r:id="rId2"/>
              </a:rPr>
              <a:t>https://dictionary.cambridge.org/dictionary/english/referendum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D2FBE-FDBC-4936-BB4D-A9E89B81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was the Quiet Revolution?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B7EED-03CE-4A35-AE2F-4E7C5CB83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732907"/>
          </a:xfrm>
        </p:spPr>
        <p:txBody>
          <a:bodyPr>
            <a:normAutofit/>
          </a:bodyPr>
          <a:lstStyle/>
          <a:p>
            <a:r>
              <a:rPr lang="en-US" sz="2400" dirty="0"/>
              <a:t>It refers to the period of time between </a:t>
            </a:r>
            <a:r>
              <a:rPr lang="en-US" sz="2400" b="1" u="sng" dirty="0"/>
              <a:t>1960</a:t>
            </a:r>
            <a:r>
              <a:rPr lang="en-US" sz="2400" dirty="0"/>
              <a:t> – </a:t>
            </a:r>
            <a:r>
              <a:rPr lang="en-US" sz="2400" b="1" u="sng" dirty="0"/>
              <a:t>1966</a:t>
            </a:r>
            <a:r>
              <a:rPr lang="en-US" sz="2400" dirty="0"/>
              <a:t> in Quebec.</a:t>
            </a:r>
          </a:p>
          <a:p>
            <a:r>
              <a:rPr lang="en-US" sz="2400" dirty="0"/>
              <a:t>It was an era where Quebec experienced steady, non-violent </a:t>
            </a:r>
            <a:r>
              <a:rPr lang="en-US" sz="2400" b="1" u="sng" dirty="0"/>
              <a:t>reform</a:t>
            </a:r>
            <a:r>
              <a:rPr lang="en-US" sz="2400" dirty="0"/>
              <a:t>.</a:t>
            </a:r>
          </a:p>
          <a:p>
            <a:r>
              <a:rPr lang="en-US" sz="2400" dirty="0"/>
              <a:t>During the years leading up to the Quiet Revolution, Quebecers had been pushing for </a:t>
            </a:r>
            <a:r>
              <a:rPr lang="en-US" sz="2400" b="1" u="sng" dirty="0"/>
              <a:t>change</a:t>
            </a:r>
            <a:r>
              <a:rPr lang="en-US" sz="2400" dirty="0"/>
              <a:t> and </a:t>
            </a:r>
            <a:r>
              <a:rPr lang="en-US" sz="2400" b="1" u="sng" dirty="0"/>
              <a:t>modernization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882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03A0-C4B0-4551-9B1A-E5D6DF8F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583376"/>
          </a:xfrm>
        </p:spPr>
        <p:txBody>
          <a:bodyPr/>
          <a:lstStyle/>
          <a:p>
            <a:pPr algn="ctr"/>
            <a:r>
              <a:rPr lang="en-US" b="1" dirty="0"/>
              <a:t>Early Signs of Trouble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F3E8F-DF55-404B-A5AD-F7532B58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36700"/>
            <a:ext cx="9603275" cy="44577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“Co-</a:t>
            </a:r>
            <a:r>
              <a:rPr lang="en-US" sz="2400" b="1" u="sng" dirty="0"/>
              <a:t>operation</a:t>
            </a:r>
            <a:r>
              <a:rPr lang="en-US" sz="2400" dirty="0"/>
              <a:t> always, </a:t>
            </a:r>
            <a:r>
              <a:rPr lang="en-US" sz="2400" b="1" u="sng" dirty="0"/>
              <a:t>assimilation</a:t>
            </a:r>
            <a:r>
              <a:rPr lang="en-US" sz="2400" dirty="0"/>
              <a:t> never.”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This was the philosophy of Maurice “Le Chef (Chief)” </a:t>
            </a:r>
            <a:r>
              <a:rPr lang="en-US" sz="2400" b="1" u="sng" dirty="0"/>
              <a:t>Duplessis</a:t>
            </a:r>
            <a:r>
              <a:rPr lang="en-US" sz="2400" dirty="0"/>
              <a:t>, Quebec’s long-standing Premier.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Duplessis was the leader of the </a:t>
            </a:r>
            <a:r>
              <a:rPr lang="en-US" sz="2400" b="1" u="sng" dirty="0"/>
              <a:t>Union </a:t>
            </a:r>
            <a:r>
              <a:rPr lang="en-US" sz="2400" b="1" u="sng" dirty="0" err="1"/>
              <a:t>Nationale</a:t>
            </a:r>
            <a:r>
              <a:rPr lang="en-US" sz="2400" b="1" u="sng" dirty="0"/>
              <a:t> Party</a:t>
            </a:r>
            <a:r>
              <a:rPr lang="en-US" sz="2400" dirty="0"/>
              <a:t> in Quebec up until 1959.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Prior to the Quiet Revolution, he encouraged Quebec to seek </a:t>
            </a:r>
            <a:r>
              <a:rPr lang="en-US" sz="2400" b="1" u="sng" dirty="0"/>
              <a:t>autonomy</a:t>
            </a:r>
            <a:r>
              <a:rPr lang="en-US" sz="2400" dirty="0"/>
              <a:t> from the rest of Canada.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He also frequently used </a:t>
            </a:r>
            <a:r>
              <a:rPr lang="en-US" sz="2400" b="1" u="sng" dirty="0"/>
              <a:t>bribes</a:t>
            </a:r>
            <a:r>
              <a:rPr lang="en-US" sz="2400" dirty="0"/>
              <a:t> and </a:t>
            </a:r>
            <a:r>
              <a:rPr lang="en-US" sz="2400" b="1" u="sng" dirty="0"/>
              <a:t>kickbacks</a:t>
            </a:r>
            <a:r>
              <a:rPr lang="en-US" sz="2400" dirty="0"/>
              <a:t> to govern the province.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</a:t>
            </a:r>
            <a:r>
              <a:rPr lang="en-US" sz="2400" b="1" u="sng" dirty="0"/>
              <a:t>older</a:t>
            </a:r>
            <a:r>
              <a:rPr lang="en-US" sz="2400" dirty="0"/>
              <a:t> generation of Quebecers accepted Duplessis’ tactics but the </a:t>
            </a:r>
            <a:r>
              <a:rPr lang="en-US" sz="2400" b="1" u="sng" dirty="0"/>
              <a:t>young</a:t>
            </a:r>
            <a:r>
              <a:rPr lang="en-US" sz="2400" dirty="0"/>
              <a:t> generation were ready for change.</a:t>
            </a:r>
          </a:p>
        </p:txBody>
      </p:sp>
    </p:spTree>
    <p:extLst>
      <p:ext uri="{BB962C8B-B14F-4D97-AF65-F5344CB8AC3E}">
        <p14:creationId xmlns:p14="http://schemas.microsoft.com/office/powerpoint/2010/main" val="218057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584C9-F4E9-4941-8355-8581C6BF0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 Change in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6E3F5-BCF6-4B93-A4CB-5FF18ECDE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1052" y="2017342"/>
            <a:ext cx="4645152" cy="3987800"/>
          </a:xfrm>
        </p:spPr>
        <p:txBody>
          <a:bodyPr>
            <a:normAutofit/>
          </a:bodyPr>
          <a:lstStyle/>
          <a:p>
            <a:r>
              <a:rPr lang="en-US" sz="2400" dirty="0"/>
              <a:t>The tide changed in Quebec in 1960 when </a:t>
            </a:r>
            <a:r>
              <a:rPr lang="en-US" sz="2400" b="1" u="sng" dirty="0"/>
              <a:t>Jean Lesage</a:t>
            </a:r>
            <a:r>
              <a:rPr lang="en-US" sz="2400" dirty="0"/>
              <a:t> became Premier.</a:t>
            </a:r>
          </a:p>
          <a:p>
            <a:r>
              <a:rPr lang="en-US" sz="2400" dirty="0"/>
              <a:t>He was the leader of the </a:t>
            </a:r>
            <a:r>
              <a:rPr lang="en-US" sz="2400" b="1" u="sng" dirty="0"/>
              <a:t>Liberal Party</a:t>
            </a:r>
            <a:r>
              <a:rPr lang="en-US" sz="2400" dirty="0"/>
              <a:t>.</a:t>
            </a:r>
          </a:p>
          <a:p>
            <a:r>
              <a:rPr lang="en-US" sz="2400" dirty="0"/>
              <a:t>His “</a:t>
            </a:r>
            <a:r>
              <a:rPr lang="en-US" sz="2400" b="1" u="sng" dirty="0"/>
              <a:t>Things Must Change</a:t>
            </a:r>
            <a:r>
              <a:rPr lang="en-US" sz="2400" dirty="0"/>
              <a:t>” campaign resonated with a lot of Quebecers.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BBDB61-7950-4CE4-8507-D77FC69CEB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87455" y="2171700"/>
            <a:ext cx="2662115" cy="328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0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6F52-209D-4991-B2E9-4958EE0E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72276"/>
          </a:xfrm>
        </p:spPr>
        <p:txBody>
          <a:bodyPr/>
          <a:lstStyle/>
          <a:p>
            <a:pPr algn="ctr"/>
            <a:r>
              <a:rPr lang="en-US" b="1" dirty="0"/>
              <a:t>Goals of Lesage’s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F18E-3373-47FB-9FA8-24A022258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Facilitate the </a:t>
            </a:r>
            <a:r>
              <a:rPr lang="en-US" sz="2400" b="1" u="sng" dirty="0"/>
              <a:t>speedy modernization of Quebec</a:t>
            </a:r>
            <a:r>
              <a:rPr lang="en-US" sz="2400" dirty="0"/>
              <a:t>.</a:t>
            </a:r>
          </a:p>
          <a:p>
            <a:r>
              <a:rPr lang="en-US" sz="2400" dirty="0"/>
              <a:t>Achieve full </a:t>
            </a:r>
            <a:r>
              <a:rPr lang="en-US" sz="2400" b="1" u="sng" dirty="0"/>
              <a:t>equality in the Canadian partnership</a:t>
            </a:r>
            <a:r>
              <a:rPr lang="en-US" sz="2400" dirty="0"/>
              <a:t>.</a:t>
            </a:r>
          </a:p>
          <a:p>
            <a:r>
              <a:rPr lang="en-US" sz="2400" dirty="0"/>
              <a:t>Place the Quebec economy in </a:t>
            </a:r>
            <a:r>
              <a:rPr lang="en-US" sz="2400" b="1" u="sng" dirty="0"/>
              <a:t>the hands of the citizens of Quebec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411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4C5F-1C9A-489A-AF1A-DCC36EB5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00100"/>
            <a:ext cx="9603275" cy="596076"/>
          </a:xfrm>
        </p:spPr>
        <p:txBody>
          <a:bodyPr/>
          <a:lstStyle/>
          <a:p>
            <a:pPr algn="ctr"/>
            <a:r>
              <a:rPr lang="en-US" b="1" dirty="0"/>
              <a:t>Opposing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9C991-B347-4686-BD30-45DC6EC6F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96176"/>
            <a:ext cx="9603275" cy="4661724"/>
          </a:xfrm>
        </p:spPr>
        <p:txBody>
          <a:bodyPr/>
          <a:lstStyle/>
          <a:p>
            <a:r>
              <a:rPr lang="en-US" dirty="0"/>
              <a:t>As time passed, Quebec became </a:t>
            </a:r>
            <a:r>
              <a:rPr lang="en-US" b="1" u="sng" dirty="0"/>
              <a:t>divided</a:t>
            </a:r>
            <a:r>
              <a:rPr lang="en-US" dirty="0"/>
              <a:t> over how to achieve the goals of the Quiet Revolution.  The following groups emerged: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u="sng" dirty="0"/>
              <a:t>Federalists</a:t>
            </a:r>
            <a:r>
              <a:rPr lang="en-US" dirty="0"/>
              <a:t>: saw having more influence on the </a:t>
            </a:r>
            <a:r>
              <a:rPr lang="en-US" b="1" u="sng" dirty="0"/>
              <a:t>federal government</a:t>
            </a:r>
            <a:r>
              <a:rPr lang="en-US" dirty="0"/>
              <a:t> as the best way to go.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u="sng" dirty="0"/>
              <a:t>Nationalists</a:t>
            </a:r>
            <a:r>
              <a:rPr lang="en-US" dirty="0"/>
              <a:t>: supported </a:t>
            </a:r>
            <a:r>
              <a:rPr lang="en-US" b="1" u="sng" dirty="0"/>
              <a:t>independent</a:t>
            </a:r>
            <a:r>
              <a:rPr lang="en-US" dirty="0"/>
              <a:t> </a:t>
            </a:r>
            <a:r>
              <a:rPr lang="en-US" b="1" u="sng" dirty="0"/>
              <a:t>decision-making</a:t>
            </a:r>
            <a:r>
              <a:rPr lang="en-US" dirty="0"/>
              <a:t> for Quebec and fewer ties to the rest of the country.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Militants: regarded </a:t>
            </a:r>
            <a:r>
              <a:rPr lang="en-US" b="1" u="sng" dirty="0"/>
              <a:t>violent revolution</a:t>
            </a:r>
            <a:r>
              <a:rPr lang="en-US" dirty="0"/>
              <a:t> as the best way to achieve total independence.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Separatists: they advocated </a:t>
            </a:r>
            <a:r>
              <a:rPr lang="en-US" b="1" u="sng" dirty="0"/>
              <a:t>full independence</a:t>
            </a:r>
            <a:r>
              <a:rPr lang="en-US" dirty="0"/>
              <a:t> as the only real solution for Quebec.</a:t>
            </a:r>
          </a:p>
        </p:txBody>
      </p:sp>
    </p:spTree>
    <p:extLst>
      <p:ext uri="{BB962C8B-B14F-4D97-AF65-F5344CB8AC3E}">
        <p14:creationId xmlns:p14="http://schemas.microsoft.com/office/powerpoint/2010/main" val="86327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A7837-B0F8-49FE-9044-C1D39A7C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/>
          <a:lstStyle/>
          <a:p>
            <a:pPr algn="ctr"/>
            <a:r>
              <a:rPr lang="en-US" b="1" dirty="0"/>
              <a:t>The Parti Quebecois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8579A-139F-4841-83B6-0A18A0025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00"/>
            <a:ext cx="9603275" cy="3732975"/>
          </a:xfrm>
        </p:spPr>
        <p:txBody>
          <a:bodyPr>
            <a:normAutofit/>
          </a:bodyPr>
          <a:lstStyle/>
          <a:p>
            <a:r>
              <a:rPr lang="en-US" sz="2400" dirty="0"/>
              <a:t> The Parti Quebecois was a Quebec political party that formed in </a:t>
            </a:r>
            <a:r>
              <a:rPr lang="en-US" sz="2400" b="1" u="sng" dirty="0"/>
              <a:t>1968</a:t>
            </a:r>
            <a:r>
              <a:rPr lang="en-US" sz="2400" dirty="0"/>
              <a:t>. </a:t>
            </a:r>
          </a:p>
          <a:p>
            <a:r>
              <a:rPr lang="en-US" sz="2400" dirty="0"/>
              <a:t>It was made up of individuals from various </a:t>
            </a:r>
            <a:r>
              <a:rPr lang="en-US" sz="2400" b="1" u="sng" dirty="0"/>
              <a:t>separatist</a:t>
            </a:r>
            <a:r>
              <a:rPr lang="en-US" sz="2400" dirty="0"/>
              <a:t> groups.</a:t>
            </a:r>
          </a:p>
          <a:p>
            <a:r>
              <a:rPr lang="en-US" sz="2400" dirty="0"/>
              <a:t> Rene </a:t>
            </a:r>
            <a:r>
              <a:rPr lang="en-US" sz="2400" b="1" u="sng" dirty="0"/>
              <a:t>Levesque</a:t>
            </a:r>
            <a:r>
              <a:rPr lang="en-US" sz="2400" dirty="0"/>
              <a:t> became the 1</a:t>
            </a:r>
            <a:r>
              <a:rPr lang="en-US" sz="2400" baseline="30000" dirty="0"/>
              <a:t>st</a:t>
            </a:r>
            <a:r>
              <a:rPr lang="en-US" sz="2400" dirty="0"/>
              <a:t> leader of the party.</a:t>
            </a:r>
          </a:p>
          <a:p>
            <a:r>
              <a:rPr lang="en-US" sz="2400" dirty="0"/>
              <a:t>Levesque had previously been a part of the Quebec Liberal party.</a:t>
            </a:r>
          </a:p>
          <a:p>
            <a:r>
              <a:rPr lang="en-US" sz="2400" dirty="0"/>
              <a:t>The party was elected in </a:t>
            </a:r>
            <a:r>
              <a:rPr lang="en-US" sz="2400" b="1" u="sng" dirty="0"/>
              <a:t>1976</a:t>
            </a:r>
            <a:r>
              <a:rPr lang="en-US" sz="2400" dirty="0"/>
              <a:t>. </a:t>
            </a:r>
          </a:p>
        </p:txBody>
      </p:sp>
      <p:pic>
        <p:nvPicPr>
          <p:cNvPr id="4104" name="Picture 8" descr="Image result for parti quebecois">
            <a:extLst>
              <a:ext uri="{FF2B5EF4-FFF2-40B4-BE49-F238E27FC236}">
                <a16:creationId xmlns:a16="http://schemas.microsoft.com/office/drawing/2014/main" id="{FA9B87AE-3AE1-4300-B4D4-EF7E141C3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30" y="1528831"/>
            <a:ext cx="1714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97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29B6-D688-4238-A6E3-ED777ABA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23" y="1293954"/>
            <a:ext cx="9605635" cy="654863"/>
          </a:xfrm>
        </p:spPr>
        <p:txBody>
          <a:bodyPr/>
          <a:lstStyle/>
          <a:p>
            <a:pPr algn="ctr"/>
            <a:r>
              <a:rPr lang="en-US" b="1" dirty="0"/>
              <a:t>The Rise of Urban Terrorism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D29AF-4559-4191-B354-CC9E34422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6847" y="2171769"/>
            <a:ext cx="5013911" cy="3728194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Over time, a group of </a:t>
            </a:r>
            <a:r>
              <a:rPr lang="en-US" sz="2400" b="1" u="sng" dirty="0"/>
              <a:t>militant</a:t>
            </a:r>
            <a:r>
              <a:rPr lang="en-US" sz="2400" dirty="0"/>
              <a:t> separatists in Quebec emerged.</a:t>
            </a:r>
          </a:p>
          <a:p>
            <a:r>
              <a:rPr lang="en-US" sz="2400" dirty="0"/>
              <a:t>The group came to be known as the </a:t>
            </a:r>
            <a:r>
              <a:rPr lang="en-US" sz="2400" b="1" u="sng" dirty="0"/>
              <a:t>Front de Liberation </a:t>
            </a:r>
            <a:r>
              <a:rPr lang="en-US" sz="2400" dirty="0"/>
              <a:t>(FLQ).</a:t>
            </a:r>
          </a:p>
          <a:p>
            <a:r>
              <a:rPr lang="en-US" sz="2400" dirty="0"/>
              <a:t>They believed that the only way Quebec would truly be independent from British control was through the use of </a:t>
            </a:r>
            <a:r>
              <a:rPr lang="en-US" sz="2400" b="1" u="sng" dirty="0"/>
              <a:t>violence</a:t>
            </a:r>
            <a:r>
              <a:rPr lang="en-US" sz="2400" dirty="0"/>
              <a:t>.</a:t>
            </a:r>
          </a:p>
        </p:txBody>
      </p:sp>
      <p:pic>
        <p:nvPicPr>
          <p:cNvPr id="3074" name="Picture 2" descr="Image result for FLQ">
            <a:extLst>
              <a:ext uri="{FF2B5EF4-FFF2-40B4-BE49-F238E27FC236}">
                <a16:creationId xmlns:a16="http://schemas.microsoft.com/office/drawing/2014/main" id="{A76EECA6-6C57-46C6-B81F-6C7DD58A1E0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68" y="2507685"/>
            <a:ext cx="5013911" cy="305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00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1B79-68FD-44FA-B206-78ADFA7B3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Violence Erupts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FB58D-C16C-4409-8C35-8A052D5AF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9166" y="1676400"/>
            <a:ext cx="5766934" cy="42235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 The FLQ carried out many acts of </a:t>
            </a:r>
            <a:r>
              <a:rPr lang="en-US" sz="2400" b="1" dirty="0"/>
              <a:t>terrorism</a:t>
            </a:r>
            <a:r>
              <a:rPr lang="en-US" sz="2400" dirty="0"/>
              <a:t>.</a:t>
            </a:r>
          </a:p>
          <a:p>
            <a:r>
              <a:rPr lang="en-US" sz="2400" dirty="0"/>
              <a:t>In particular, they set up bombs in a number of </a:t>
            </a:r>
            <a:r>
              <a:rPr lang="en-US" sz="2400" b="1" u="sng" dirty="0"/>
              <a:t>mailboxes</a:t>
            </a:r>
            <a:r>
              <a:rPr lang="en-US" sz="2400" dirty="0"/>
              <a:t> in predominantly English-speaking neighbourhoods in </a:t>
            </a:r>
            <a:r>
              <a:rPr lang="en-US" sz="2400" b="1" u="sng" dirty="0"/>
              <a:t>Montreal</a:t>
            </a:r>
            <a:r>
              <a:rPr lang="en-US" sz="2400" dirty="0"/>
              <a:t>.</a:t>
            </a:r>
          </a:p>
          <a:p>
            <a:r>
              <a:rPr lang="en-US" sz="2400" dirty="0"/>
              <a:t>In February of 1969, they set off a bomb in the </a:t>
            </a:r>
            <a:r>
              <a:rPr lang="en-US" sz="2400" b="1" u="sng" dirty="0"/>
              <a:t>Montreal Stock Exchange</a:t>
            </a:r>
            <a:r>
              <a:rPr lang="en-US" sz="2400" dirty="0"/>
              <a:t>.</a:t>
            </a:r>
          </a:p>
          <a:p>
            <a:r>
              <a:rPr lang="en-US" sz="2400" dirty="0"/>
              <a:t>An </a:t>
            </a:r>
            <a:r>
              <a:rPr lang="en-US" sz="2400" b="1" u="sng" dirty="0"/>
              <a:t>anti-terrorism</a:t>
            </a:r>
            <a:r>
              <a:rPr lang="en-US" sz="2400" dirty="0"/>
              <a:t> squad was formed and a number of arrests were made.</a:t>
            </a:r>
          </a:p>
          <a:p>
            <a:endParaRPr lang="en-US" sz="2400" dirty="0"/>
          </a:p>
        </p:txBody>
      </p:sp>
      <p:pic>
        <p:nvPicPr>
          <p:cNvPr id="2050" name="Picture 2" descr="Image result for FLQ">
            <a:extLst>
              <a:ext uri="{FF2B5EF4-FFF2-40B4-BE49-F238E27FC236}">
                <a16:creationId xmlns:a16="http://schemas.microsoft.com/office/drawing/2014/main" id="{C66EC114-43B4-480C-8370-8B805EB7F7B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873" y="2171760"/>
            <a:ext cx="3930961" cy="328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4047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94</TotalTime>
  <Words>560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</vt:lpstr>
      <vt:lpstr>Gallery</vt:lpstr>
      <vt:lpstr>The Quiet Revolution &amp; Separatism </vt:lpstr>
      <vt:lpstr>What was the Quiet Revolution?</vt:lpstr>
      <vt:lpstr>Early Signs of Trouble</vt:lpstr>
      <vt:lpstr>A Change in Leadership</vt:lpstr>
      <vt:lpstr>Goals of Lesage’s Government</vt:lpstr>
      <vt:lpstr>Opposing Views</vt:lpstr>
      <vt:lpstr>The Parti Quebecois</vt:lpstr>
      <vt:lpstr>The Rise of Urban Terrorism</vt:lpstr>
      <vt:lpstr>Violence Erupts</vt:lpstr>
      <vt:lpstr>Quebec Referendums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35</cp:revision>
  <dcterms:created xsi:type="dcterms:W3CDTF">2018-01-08T18:09:57Z</dcterms:created>
  <dcterms:modified xsi:type="dcterms:W3CDTF">2018-01-08T19:44:14Z</dcterms:modified>
</cp:coreProperties>
</file>