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517C-6019-4E59-BD19-3430ED8D1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Steps to Nationhood</a:t>
            </a:r>
          </a:p>
        </p:txBody>
      </p:sp>
      <p:pic>
        <p:nvPicPr>
          <p:cNvPr id="1026" name="Picture 2" descr="Image result for canada">
            <a:extLst>
              <a:ext uri="{FF2B5EF4-FFF2-40B4-BE49-F238E27FC236}">
                <a16:creationId xmlns:a16="http://schemas.microsoft.com/office/drawing/2014/main" id="{A726CAB9-1674-42B3-B94E-636BF2EF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646555"/>
            <a:ext cx="3566432" cy="20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D6B0-47CE-4BCB-B5BD-48E6CED3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57678"/>
            <a:ext cx="9520158" cy="1049235"/>
          </a:xfrm>
        </p:spPr>
        <p:txBody>
          <a:bodyPr/>
          <a:lstStyle/>
          <a:p>
            <a:r>
              <a:rPr lang="en-US" b="1" dirty="0"/>
              <a:t>The Balfour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B6F-AAA4-45C7-AEE1-335C97F6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06696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It was a proclamation made during the Imperial Conference of 1926.</a:t>
            </a:r>
          </a:p>
          <a:p>
            <a:r>
              <a:rPr lang="en-US" sz="2800" dirty="0"/>
              <a:t> Lord Balfour was the chair of the Conference.</a:t>
            </a:r>
          </a:p>
          <a:p>
            <a:r>
              <a:rPr lang="en-US" sz="2800" dirty="0"/>
              <a:t> Balfour was a British cabinet minister and former Prime Minister.</a:t>
            </a:r>
          </a:p>
        </p:txBody>
      </p:sp>
    </p:spTree>
    <p:extLst>
      <p:ext uri="{BB962C8B-B14F-4D97-AF65-F5344CB8AC3E}">
        <p14:creationId xmlns:p14="http://schemas.microsoft.com/office/powerpoint/2010/main" val="18002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20DC-5B33-44AA-93B5-40859553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6124"/>
            <a:ext cx="9520158" cy="662152"/>
          </a:xfrm>
        </p:spPr>
        <p:txBody>
          <a:bodyPr/>
          <a:lstStyle/>
          <a:p>
            <a:r>
              <a:rPr lang="en-US" b="1" dirty="0"/>
              <a:t>What did the Balfour Declaration Proclaim?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BEB0-B8D7-4537-BFBA-3C4328BD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993228"/>
            <a:ext cx="9520158" cy="4966138"/>
          </a:xfrm>
        </p:spPr>
        <p:txBody>
          <a:bodyPr>
            <a:normAutofit/>
          </a:bodyPr>
          <a:lstStyle/>
          <a:p>
            <a:r>
              <a:rPr lang="en-US" sz="2400" b="1" dirty="0"/>
              <a:t> It declared that Britain and the Dominions of Canada, South Africa, Australia, New Zealand, and the Irish Free State were: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“Autonomous communities within the British Empire”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“Equal in status”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“In no way subordinate one to another in any aspect of their domestic or external affairs”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“United by their common allegiance to the Crown”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“Freely associated as members of the British Commonwealth of Nations”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43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8D99-D3A0-4941-89C7-20D9C489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51793"/>
            <a:ext cx="9520158" cy="671340"/>
          </a:xfrm>
        </p:spPr>
        <p:txBody>
          <a:bodyPr/>
          <a:lstStyle/>
          <a:p>
            <a:r>
              <a:rPr lang="en-US" b="1" dirty="0"/>
              <a:t>The Significance of the Balfour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24F9-B1D5-449A-BE76-CDEB212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655380"/>
            <a:ext cx="9520158" cy="425669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It was a formal way of stating that Canada and the Dominions were equal to Britain.</a:t>
            </a:r>
          </a:p>
          <a:p>
            <a:r>
              <a:rPr lang="en-US" sz="2800" b="1" dirty="0"/>
              <a:t> It led to the creation of many Canadian embassies around the world.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They became symbols of Canada’s independence.</a:t>
            </a:r>
          </a:p>
          <a:p>
            <a:r>
              <a:rPr lang="en-US" sz="2800" b="1" dirty="0"/>
              <a:t> It led to the Statute of Westminster.</a:t>
            </a:r>
          </a:p>
        </p:txBody>
      </p:sp>
    </p:spTree>
    <p:extLst>
      <p:ext uri="{BB962C8B-B14F-4D97-AF65-F5344CB8AC3E}">
        <p14:creationId xmlns:p14="http://schemas.microsoft.com/office/powerpoint/2010/main" val="310015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661D-E5AA-42CF-ADAF-B9F11005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78850"/>
            <a:ext cx="9520158" cy="1049235"/>
          </a:xfrm>
        </p:spPr>
        <p:txBody>
          <a:bodyPr/>
          <a:lstStyle/>
          <a:p>
            <a:r>
              <a:rPr lang="en-US" b="1" dirty="0"/>
              <a:t>The Statute of Westminster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C5C8-5275-40C4-8D2D-8D40F06B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0669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It was a British law that was ratified on December 11</a:t>
            </a:r>
            <a:r>
              <a:rPr lang="en-US" sz="2800" b="1" baseline="30000" dirty="0"/>
              <a:t>th</a:t>
            </a:r>
            <a:r>
              <a:rPr lang="en-US" sz="2800" b="1" dirty="0"/>
              <a:t>, 1931.</a:t>
            </a:r>
          </a:p>
          <a:p>
            <a:r>
              <a:rPr lang="en-US" sz="2800" b="1" dirty="0"/>
              <a:t> The Act “prohibited the British Parliament from declaring any law passed by the Canadian Parliament as being ultra vires, or unconstitutional, except for laws amending the British North America Act.</a:t>
            </a:r>
          </a:p>
          <a:p>
            <a:r>
              <a:rPr lang="en-US" sz="2800" b="1" dirty="0"/>
              <a:t>It was a major step towards Canada becoming independent of Britain.</a:t>
            </a:r>
          </a:p>
        </p:txBody>
      </p:sp>
      <p:pic>
        <p:nvPicPr>
          <p:cNvPr id="2050" name="Picture 2" descr="Image result for the statute of westminster 1931">
            <a:extLst>
              <a:ext uri="{FF2B5EF4-FFF2-40B4-BE49-F238E27FC236}">
                <a16:creationId xmlns:a16="http://schemas.microsoft.com/office/drawing/2014/main" id="{9ED95053-66EA-4731-8298-ECADDE1D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37" y="235870"/>
            <a:ext cx="1779862" cy="17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8375-03A9-4F91-9B0D-DBCB4E8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31076"/>
            <a:ext cx="9520158" cy="576747"/>
          </a:xfrm>
        </p:spPr>
        <p:txBody>
          <a:bodyPr/>
          <a:lstStyle/>
          <a:p>
            <a:r>
              <a:rPr lang="en-US" b="1" dirty="0"/>
              <a:t>Why was there a restrictive clause in the Statute?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5FBF-E975-4A16-9690-0607AF69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056290"/>
            <a:ext cx="9520158" cy="4808482"/>
          </a:xfrm>
        </p:spPr>
        <p:txBody>
          <a:bodyPr>
            <a:normAutofit/>
          </a:bodyPr>
          <a:lstStyle/>
          <a:p>
            <a:r>
              <a:rPr lang="en-US" sz="2800" dirty="0"/>
              <a:t> “Full legal autonomy [would] imply that the BNA Act of 1867 and the British acts amending it – as well as the power to amend these acts – would become Canadian laws.”</a:t>
            </a:r>
          </a:p>
          <a:p>
            <a:r>
              <a:rPr lang="en-US" sz="2800" dirty="0"/>
              <a:t>“Such a prospect was a source of concern for Canada, a federation in which jurisdictions are shared.”</a:t>
            </a:r>
          </a:p>
          <a:p>
            <a:r>
              <a:rPr lang="en-US" sz="2800" dirty="0"/>
              <a:t> Canada was not prepared to sort out the legal ramifications of full autonomy.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83131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</TotalTime>
  <Words>335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Palatino Linotype</vt:lpstr>
      <vt:lpstr>Wingdings</vt:lpstr>
      <vt:lpstr>Gallery</vt:lpstr>
      <vt:lpstr>Steps to Nationhood</vt:lpstr>
      <vt:lpstr>The Balfour Declaration</vt:lpstr>
      <vt:lpstr>What did the Balfour Declaration Proclaim?</vt:lpstr>
      <vt:lpstr>The Significance of the Balfour Declaration</vt:lpstr>
      <vt:lpstr>The Statute of Westminster</vt:lpstr>
      <vt:lpstr>Why was there a restrictive clause in the Statute?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Nationhood</dc:title>
  <dc:creator>Williams, Kelly A</dc:creator>
  <cp:lastModifiedBy>Williams, Kelly A</cp:lastModifiedBy>
  <cp:revision>7</cp:revision>
  <dcterms:created xsi:type="dcterms:W3CDTF">2017-10-31T18:44:31Z</dcterms:created>
  <dcterms:modified xsi:type="dcterms:W3CDTF">2017-11-02T15:29:01Z</dcterms:modified>
</cp:coreProperties>
</file>