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9"/>
  </p:handoutMasterIdLst>
  <p:sldIdLst>
    <p:sldId id="262" r:id="rId2"/>
    <p:sldId id="261" r:id="rId3"/>
    <p:sldId id="256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48CE6-8F30-4298-95CB-44D29613A59E}" type="datetimeFigureOut">
              <a:rPr lang="en-CA" smtClean="0"/>
              <a:t>2018-05-24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87638-C930-4DB0-B83A-8183B96726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9157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8DFB1-7042-440A-A805-50F97F03E4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Role of Symbols and Rituals in Human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767484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Think-pair-share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/>
              <a:t>What is the </a:t>
            </a:r>
            <a:r>
              <a:rPr lang="en-US" sz="3200" u="sng" dirty="0"/>
              <a:t>difference</a:t>
            </a:r>
            <a:r>
              <a:rPr lang="en-US" sz="3200" dirty="0"/>
              <a:t> between a </a:t>
            </a:r>
            <a:r>
              <a:rPr lang="en-US" sz="3200" b="1" dirty="0"/>
              <a:t>sign</a:t>
            </a:r>
            <a:r>
              <a:rPr lang="en-US" sz="3200" dirty="0"/>
              <a:t> and a </a:t>
            </a:r>
            <a:r>
              <a:rPr lang="en-US" sz="3200" b="1" dirty="0"/>
              <a:t>symbol</a:t>
            </a:r>
            <a:r>
              <a:rPr lang="en-US" sz="3200" dirty="0"/>
              <a:t>?</a:t>
            </a:r>
          </a:p>
          <a:p>
            <a:r>
              <a:rPr lang="en-US" sz="3200" dirty="0"/>
              <a:t>What are some </a:t>
            </a:r>
            <a:r>
              <a:rPr lang="en-US" sz="3200" u="sng" dirty="0"/>
              <a:t>examples of signs and symbols</a:t>
            </a:r>
            <a:r>
              <a:rPr lang="en-US" sz="3200" dirty="0"/>
              <a:t>?</a:t>
            </a:r>
          </a:p>
          <a:p>
            <a:r>
              <a:rPr lang="en-US" sz="3200" dirty="0"/>
              <a:t>What is the </a:t>
            </a:r>
            <a:r>
              <a:rPr lang="en-US" sz="3200" u="sng" dirty="0"/>
              <a:t>difference</a:t>
            </a:r>
            <a:r>
              <a:rPr lang="en-US" sz="3200" dirty="0"/>
              <a:t> between a </a:t>
            </a:r>
            <a:r>
              <a:rPr lang="en-US" sz="3200" b="1" dirty="0"/>
              <a:t>ritual</a:t>
            </a:r>
            <a:r>
              <a:rPr lang="en-US" sz="3200" dirty="0"/>
              <a:t> and a </a:t>
            </a:r>
            <a:r>
              <a:rPr lang="en-US" sz="3200" b="1" dirty="0"/>
              <a:t>routine</a:t>
            </a:r>
            <a:r>
              <a:rPr lang="en-US" sz="3200" dirty="0"/>
              <a:t>?</a:t>
            </a:r>
          </a:p>
          <a:p>
            <a:r>
              <a:rPr lang="en-US" sz="3200" dirty="0"/>
              <a:t>What are some </a:t>
            </a:r>
            <a:r>
              <a:rPr lang="en-US" sz="3200" u="sng" dirty="0"/>
              <a:t>examples of rituals and routines</a:t>
            </a:r>
            <a:r>
              <a:rPr lang="en-US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41204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Symbols vs Signs: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What’s the difference?</a:t>
            </a:r>
          </a:p>
        </p:txBody>
      </p:sp>
    </p:spTree>
    <p:extLst>
      <p:ext uri="{BB962C8B-B14F-4D97-AF65-F5344CB8AC3E}">
        <p14:creationId xmlns:p14="http://schemas.microsoft.com/office/powerpoint/2010/main" val="3319366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Symbols vs 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000" b="1" dirty="0"/>
              <a:t>Symbol:</a:t>
            </a:r>
          </a:p>
          <a:p>
            <a:r>
              <a:rPr lang="en-CA" sz="2000" dirty="0"/>
              <a:t>Something that you can touch or see</a:t>
            </a:r>
          </a:p>
          <a:p>
            <a:r>
              <a:rPr lang="en-CA" sz="2000" dirty="0"/>
              <a:t>Has more than one meaning</a:t>
            </a:r>
          </a:p>
          <a:p>
            <a:r>
              <a:rPr lang="en-CA" sz="2000" dirty="0"/>
              <a:t>Represents something abstract or universal</a:t>
            </a:r>
          </a:p>
          <a:p>
            <a:r>
              <a:rPr lang="en-CA" sz="2000" dirty="0"/>
              <a:t>Example: The cross symbolizes Jesus’ life, death and resurrection</a:t>
            </a:r>
          </a:p>
          <a:p>
            <a:endParaRPr lang="en-CA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000" b="1" dirty="0"/>
              <a:t>Sign:</a:t>
            </a:r>
          </a:p>
          <a:p>
            <a:r>
              <a:rPr lang="en-CA" sz="2000" dirty="0"/>
              <a:t>An object or gesture</a:t>
            </a:r>
          </a:p>
          <a:p>
            <a:r>
              <a:rPr lang="en-CA" sz="2000" dirty="0"/>
              <a:t>Expresses one specific message or meaning</a:t>
            </a:r>
          </a:p>
          <a:p>
            <a:r>
              <a:rPr lang="en-CA" sz="2000" dirty="0"/>
              <a:t>Example: A STOP sign means “stop” and nothing else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7441" y="5058141"/>
            <a:ext cx="1780403" cy="17804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7658" y="4705846"/>
            <a:ext cx="1526746" cy="1526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925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Cultural vs Universal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733077"/>
            <a:ext cx="4184035" cy="3880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000" b="1" dirty="0"/>
              <a:t>Cultural Symbol:</a:t>
            </a:r>
          </a:p>
          <a:p>
            <a:r>
              <a:rPr lang="en-CA" sz="2000" dirty="0"/>
              <a:t>Closely dependent on a specific situation, place, or group</a:t>
            </a:r>
          </a:p>
          <a:p>
            <a:r>
              <a:rPr lang="en-CA" sz="2000" dirty="0"/>
              <a:t>Example: The maple leaf represents Canada and the sense of pride and freedom Canadians feel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8" y="1733076"/>
            <a:ext cx="418403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000" b="1" dirty="0"/>
              <a:t>Universal Symbol:</a:t>
            </a:r>
          </a:p>
          <a:p>
            <a:r>
              <a:rPr lang="en-CA" sz="2000" dirty="0"/>
              <a:t>Clearly recognized throughout the world</a:t>
            </a:r>
          </a:p>
          <a:p>
            <a:r>
              <a:rPr lang="en-CA" sz="2000" dirty="0"/>
              <a:t>Can have complex and contradictory meanings</a:t>
            </a:r>
          </a:p>
          <a:p>
            <a:r>
              <a:rPr lang="en-CA" sz="2000" dirty="0"/>
              <a:t>Example: The swastika was a symbol of hate during WW2 but for Hindus, it means good fortune.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6149" y="4753232"/>
            <a:ext cx="1375332" cy="13138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3421" y="5067169"/>
            <a:ext cx="1754423" cy="131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240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Rituals vs Routines: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What’s the difference?</a:t>
            </a:r>
          </a:p>
        </p:txBody>
      </p:sp>
    </p:spTree>
    <p:extLst>
      <p:ext uri="{BB962C8B-B14F-4D97-AF65-F5344CB8AC3E}">
        <p14:creationId xmlns:p14="http://schemas.microsoft.com/office/powerpoint/2010/main" val="4239783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Rituals vs Routines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42917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000" b="1" dirty="0"/>
              <a:t>Ritua</a:t>
            </a:r>
            <a:r>
              <a:rPr lang="en-CA" sz="2000" dirty="0"/>
              <a:t>l:</a:t>
            </a:r>
          </a:p>
          <a:p>
            <a:r>
              <a:rPr lang="en-CA" sz="2000" dirty="0"/>
              <a:t>Symbolic action</a:t>
            </a:r>
          </a:p>
          <a:p>
            <a:r>
              <a:rPr lang="en-CA" sz="2000" dirty="0"/>
              <a:t>Has a deeper, multilevel meaning</a:t>
            </a:r>
          </a:p>
          <a:p>
            <a:r>
              <a:rPr lang="en-CA" sz="2000" dirty="0"/>
              <a:t>Help us concretely, or physically, express our beliefs, values, and deepest concerns</a:t>
            </a:r>
          </a:p>
          <a:p>
            <a:r>
              <a:rPr lang="en-CA" sz="2000" dirty="0"/>
              <a:t>Example: being sealed with the Holy Spirit and being made part of the Eucharistic community during the sacrament of Confirmation</a:t>
            </a:r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000" b="1" dirty="0"/>
              <a:t>Routine:</a:t>
            </a:r>
          </a:p>
          <a:p>
            <a:r>
              <a:rPr lang="en-CA" sz="2000" dirty="0"/>
              <a:t>Practical action</a:t>
            </a:r>
          </a:p>
          <a:p>
            <a:r>
              <a:rPr lang="en-CA" sz="2000" dirty="0"/>
              <a:t>Has no deeper meaning – just one dimensional in meaning</a:t>
            </a:r>
          </a:p>
          <a:p>
            <a:r>
              <a:rPr lang="en-CA" sz="2000" dirty="0"/>
              <a:t>Performed for a specific, practical purpose</a:t>
            </a:r>
          </a:p>
          <a:p>
            <a:r>
              <a:rPr lang="en-CA" sz="2000" dirty="0"/>
              <a:t>Example: dusting furniture</a:t>
            </a:r>
          </a:p>
        </p:txBody>
      </p:sp>
    </p:spTree>
    <p:extLst>
      <p:ext uri="{BB962C8B-B14F-4D97-AF65-F5344CB8AC3E}">
        <p14:creationId xmlns:p14="http://schemas.microsoft.com/office/powerpoint/2010/main" val="37100716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109</TotalTime>
  <Words>267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Facet</vt:lpstr>
      <vt:lpstr>The Role of Symbols and Rituals in Human Communication</vt:lpstr>
      <vt:lpstr>Think-pair-share</vt:lpstr>
      <vt:lpstr>Symbols vs Signs:</vt:lpstr>
      <vt:lpstr>Symbols vs Signs</vt:lpstr>
      <vt:lpstr>Cultural vs Universal Symbols</vt:lpstr>
      <vt:lpstr>Rituals vs Routines:</vt:lpstr>
      <vt:lpstr>Rituals vs Routines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Williams, Kelly A</cp:lastModifiedBy>
  <cp:revision>20</cp:revision>
  <cp:lastPrinted>2014-11-21T23:11:22Z</cp:lastPrinted>
  <dcterms:created xsi:type="dcterms:W3CDTF">2014-11-21T22:02:28Z</dcterms:created>
  <dcterms:modified xsi:type="dcterms:W3CDTF">2018-05-24T18:00:41Z</dcterms:modified>
</cp:coreProperties>
</file>