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72" r:id="rId3"/>
    <p:sldId id="262" r:id="rId4"/>
    <p:sldId id="273" r:id="rId5"/>
    <p:sldId id="258" r:id="rId6"/>
    <p:sldId id="259" r:id="rId7"/>
    <p:sldId id="265" r:id="rId8"/>
    <p:sldId id="260" r:id="rId9"/>
    <p:sldId id="266" r:id="rId10"/>
    <p:sldId id="269" r:id="rId11"/>
    <p:sldId id="270" r:id="rId12"/>
    <p:sldId id="257" r:id="rId13"/>
    <p:sldId id="271" r:id="rId14"/>
    <p:sldId id="263" r:id="rId15"/>
    <p:sldId id="264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ED058-D95C-4093-86CB-84F8F4C8905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85AC4-6AC7-4D11-97F6-62DD44D7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youtube.com/watch?v=opwHbeTR2DU&amp;list=RDopwHbeTR2DU#t=1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3fbMDU0fec" TargetMode="External"/><Relationship Id="rId2" Type="http://schemas.openxmlformats.org/officeDocument/2006/relationships/hyperlink" Target="http://www.youtube.com/watch?v=AmMJXJOarV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LB5zL2apiw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5YB2jdHLs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hlinkClick r:id="rId2"/>
              </a:rPr>
              <a:t>The Great Schism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SPLIT BETWEEN CHRISTIANITY IN THE WEST AND  THE EAST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89" y="3249019"/>
            <a:ext cx="1840688" cy="282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23" y="3759838"/>
            <a:ext cx="2402005" cy="180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39" y="3480174"/>
            <a:ext cx="1525848" cy="236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9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648" y="159956"/>
            <a:ext cx="43775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RELIGIOUS - CREED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third </a:t>
            </a:r>
            <a:r>
              <a:rPr lang="en-US" sz="2400" dirty="0"/>
              <a:t>f</a:t>
            </a:r>
            <a:r>
              <a:rPr lang="en-US" sz="2400" dirty="0" smtClean="0"/>
              <a:t>actor that led to the Split was an addition made to the </a:t>
            </a:r>
            <a:r>
              <a:rPr lang="en-US" sz="2400" dirty="0" smtClean="0">
                <a:solidFill>
                  <a:srgbClr val="7030A0"/>
                </a:solidFill>
              </a:rPr>
              <a:t>Nicene Creed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 smtClean="0"/>
              <a:t>Filioque</a:t>
            </a:r>
            <a:r>
              <a:rPr lang="en-US" sz="2400" dirty="0" smtClean="0"/>
              <a:t> is a combination of Latin words meaning “and the son”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words were added to the Nicene Creed by the Bishop of Rome in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century.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Eastern Bishops did not accept this addition to the Creed.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00" y="598345"/>
            <a:ext cx="3822653" cy="58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5324" y="824022"/>
            <a:ext cx="83712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believe in the Holy Spirit,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    the Lord, the giver of life,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 who proceeds from the Father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</a:rPr>
              <a:t>and the Son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who with the Father and the 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Son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    is adored and glorified,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    who has spoken through the prophets.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believe in one, holy, catholic,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 and apostolic Church.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I confess one baptism for the forgiveness of sins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    and I look forward to the resurrection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        of the dead and the life of the world to come.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Amen.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Tahoma" panose="020B0604030504040204" pitchFamily="34" charset="0"/>
              </a:rPr>
              <a:t> </a:t>
            </a:r>
            <a:endParaRPr lang="en-US" sz="2800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7" y="1693718"/>
            <a:ext cx="2847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NICENE CREED</a:t>
            </a:r>
          </a:p>
          <a:p>
            <a:pPr algn="ctr"/>
            <a:r>
              <a:rPr lang="en-US" sz="2800" dirty="0" smtClean="0"/>
              <a:t>*Catholic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8437540" y="1545466"/>
            <a:ext cx="2264804" cy="8757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3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THE EAST AND THE WEST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013055"/>
              </p:ext>
            </p:extLst>
          </p:nvPr>
        </p:nvGraphicFramePr>
        <p:xfrm>
          <a:off x="580858" y="1405719"/>
          <a:ext cx="1102995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/>
                <a:gridCol w="5514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ROMAN CHURCH (WEST)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ORTHODOX</a:t>
                      </a:r>
                      <a:r>
                        <a:rPr lang="en-US" sz="2400" baseline="0" dirty="0" smtClean="0"/>
                        <a:t> CHURCH (EAST)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Spoke Latin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Unmarried Priests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Icons are less prominent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Unleavened</a:t>
                      </a:r>
                      <a:r>
                        <a:rPr lang="en-US" sz="2800" baseline="0" dirty="0" smtClean="0"/>
                        <a:t> Bread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Rome is the Centre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Pope is the 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baseline="0" dirty="0" smtClean="0"/>
                        <a:t> among the Bishops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Without beards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Fast on Friday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Added the </a:t>
                      </a:r>
                      <a:r>
                        <a:rPr lang="en-US" sz="2800" baseline="0" dirty="0" err="1" smtClean="0"/>
                        <a:t>Filioque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i="1" baseline="0" dirty="0" smtClean="0"/>
                        <a:t>H.S. proceeds from the Father </a:t>
                      </a:r>
                      <a:r>
                        <a:rPr lang="en-US" sz="2800" i="1" u="sng" baseline="0" dirty="0" smtClean="0"/>
                        <a:t>and the Son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 smtClean="0"/>
                    </a:p>
                    <a:p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Spoke</a:t>
                      </a:r>
                      <a:r>
                        <a:rPr lang="en-US" sz="2800" baseline="0" dirty="0" smtClean="0"/>
                        <a:t> Greek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Married Priests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Icons are prominent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Leavened Bread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Istanbul was the Centre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Bishops share power equally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Bearded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Fast on Saturday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Do not add </a:t>
                      </a:r>
                      <a:r>
                        <a:rPr lang="en-US" sz="2800" baseline="0" dirty="0" err="1" smtClean="0"/>
                        <a:t>Filioque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1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1054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official split between the Eastern and Western Christians occurred in the year </a:t>
            </a:r>
            <a:r>
              <a:rPr lang="en-US" sz="3200" dirty="0" smtClean="0">
                <a:solidFill>
                  <a:srgbClr val="C00000"/>
                </a:solidFill>
              </a:rPr>
              <a:t>1054</a:t>
            </a:r>
            <a:r>
              <a:rPr lang="en-US" sz="3200" dirty="0" smtClean="0"/>
              <a:t> when the Pope at the time excommunicated the Patriarch of Constantinople (Michael </a:t>
            </a:r>
            <a:r>
              <a:rPr lang="en-US" sz="3200" dirty="0" err="1" smtClean="0"/>
              <a:t>Cerularius</a:t>
            </a:r>
            <a:r>
              <a:rPr lang="en-US" sz="3200" dirty="0" smtClean="0"/>
              <a:t>) and the Patriarch excommunicated the Pope (Pope Leo IX)</a:t>
            </a:r>
          </a:p>
          <a:p>
            <a:r>
              <a:rPr lang="en-US" sz="3200" dirty="0" smtClean="0"/>
              <a:t>The excommunications were not lifted until 1965!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9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ORTHODOX BAPTISM AND CHRISMATION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864265" cy="3678303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Video Clip - 10 min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My Big Fat Greek Wedding - Play at 4.30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Baptism and Chrismation Documentary 45 min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44" y="2180496"/>
            <a:ext cx="5703864" cy="38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ROMAN CATHOLIC BAPTISM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9736"/>
            <a:ext cx="5238750" cy="366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5719" y="2866030"/>
            <a:ext cx="3098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Roman Catholic Baptism Video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>
                <a:hlinkClick r:id="rId4"/>
              </a:rPr>
              <a:t>Why do we (Catholics) Baptize?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15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Why would a Married couple separate/Divorce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072695" cy="3678303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List some reasons why a married relationship would break down. 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56" y="1977103"/>
            <a:ext cx="58864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INTRODUCTORY POINTS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2477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 the first centuries of the Church there was no “Greek” East and “Latin” West.</a:t>
            </a:r>
          </a:p>
          <a:p>
            <a:r>
              <a:rPr lang="en-US" sz="4400" dirty="0" smtClean="0"/>
              <a:t>The Christian Church was (for the most part) united.</a:t>
            </a:r>
          </a:p>
          <a:p>
            <a:r>
              <a:rPr lang="en-US" sz="4400" dirty="0"/>
              <a:t>The word “schism” means </a:t>
            </a:r>
            <a:r>
              <a:rPr lang="en-US" sz="4400" dirty="0" smtClean="0"/>
              <a:t>separation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5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INTRODUCTORY POINTS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247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5 major patriarchs (Bishops) were responsible for the organization of the Church and shared power with the other bishops.  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5" y="4543210"/>
            <a:ext cx="936365" cy="1872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59" y="4543210"/>
            <a:ext cx="936365" cy="1872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69" y="4543210"/>
            <a:ext cx="936365" cy="1872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59" y="4543210"/>
            <a:ext cx="936365" cy="1872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00" y="4543210"/>
            <a:ext cx="936365" cy="1872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192" y="6305266"/>
            <a:ext cx="10050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ROME                    CONSTANTINOPLE           ALEXANDRIA                   ANTIOCH                     JERUSALEM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37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58" y="420915"/>
            <a:ext cx="11029615" cy="248910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Over time, two cultural and religious traditions began to develop in East and the West.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3015569"/>
            <a:ext cx="4191000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8" y="2874066"/>
            <a:ext cx="4078288" cy="305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6073254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Orthodox Church Interior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1122" y="6073254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Catholic Church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did the Christian Church Split?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split between the east and west happened because of </a:t>
            </a:r>
            <a:r>
              <a:rPr lang="en-US" sz="3600" dirty="0" smtClean="0">
                <a:solidFill>
                  <a:srgbClr val="00B050"/>
                </a:solidFill>
              </a:rPr>
              <a:t>geographical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70C0"/>
                </a:solidFill>
              </a:rPr>
              <a:t>cultural</a:t>
            </a:r>
            <a:r>
              <a:rPr lang="en-US" sz="3600" dirty="0" smtClean="0"/>
              <a:t>, and </a:t>
            </a:r>
            <a:r>
              <a:rPr lang="en-US" sz="3600" dirty="0" smtClean="0">
                <a:solidFill>
                  <a:srgbClr val="7030A0"/>
                </a:solidFill>
              </a:rPr>
              <a:t>religious</a:t>
            </a:r>
            <a:r>
              <a:rPr lang="en-US" sz="3600" dirty="0" smtClean="0"/>
              <a:t> differences that developed over a long period of time. </a:t>
            </a:r>
          </a:p>
          <a:p>
            <a:r>
              <a:rPr lang="en-US" sz="3600" dirty="0" smtClean="0"/>
              <a:t>The split did not happen overnight!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88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15" y="326773"/>
            <a:ext cx="3846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GEOGRAPHICAL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One Factor that led to the Split was </a:t>
            </a:r>
            <a:r>
              <a:rPr lang="en-US" sz="3200" dirty="0" smtClean="0">
                <a:solidFill>
                  <a:srgbClr val="FF0000"/>
                </a:solidFill>
              </a:rPr>
              <a:t>distance.</a:t>
            </a:r>
          </a:p>
          <a:p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Rome was isolated and this made it difficult to develop a relationship.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8" y="130629"/>
            <a:ext cx="6578599" cy="65785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45829" y="3860800"/>
            <a:ext cx="986971" cy="65314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99984" y="3860800"/>
            <a:ext cx="1243787" cy="6531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877" y="4764321"/>
            <a:ext cx="1243787" cy="6531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38235" y="5750981"/>
            <a:ext cx="1243787" cy="6531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89363" y="5667842"/>
            <a:ext cx="1243787" cy="65433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000" y="430662"/>
            <a:ext cx="43775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CULTURAL - ICONS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second </a:t>
            </a:r>
            <a:r>
              <a:rPr lang="en-US" sz="2800" dirty="0"/>
              <a:t>f</a:t>
            </a:r>
            <a:r>
              <a:rPr lang="en-US" sz="2800" dirty="0" smtClean="0"/>
              <a:t>actor that led to the Split was a misunderstanding over the use of </a:t>
            </a:r>
            <a:r>
              <a:rPr lang="en-US" sz="2800" dirty="0" smtClean="0">
                <a:solidFill>
                  <a:srgbClr val="FF0000"/>
                </a:solidFill>
              </a:rPr>
              <a:t>Icons (images) </a:t>
            </a:r>
            <a:r>
              <a:rPr lang="en-US" sz="2800" dirty="0" smtClean="0"/>
              <a:t>in worship.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Icons were destroyed and this was known as the </a:t>
            </a:r>
            <a:r>
              <a:rPr lang="en-US" sz="2800" dirty="0" smtClean="0">
                <a:solidFill>
                  <a:srgbClr val="FF0000"/>
                </a:solidFill>
              </a:rPr>
              <a:t>(Iconoclasm)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88" y="430662"/>
            <a:ext cx="5874939" cy="631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000" y="377386"/>
            <a:ext cx="632652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IMPORTANT POINT</a:t>
            </a:r>
          </a:p>
          <a:p>
            <a:endParaRPr lang="en-US" sz="1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Catholics and Orthodox Christians do not </a:t>
            </a:r>
            <a:r>
              <a:rPr lang="en-US" sz="2800" dirty="0" smtClean="0">
                <a:solidFill>
                  <a:srgbClr val="FF0000"/>
                </a:solidFill>
              </a:rPr>
              <a:t>“worship” </a:t>
            </a:r>
            <a:r>
              <a:rPr lang="en-US" sz="2800" dirty="0" smtClean="0"/>
              <a:t>icons or statues depicting Mary, Jesus, or the saints.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Catholics and Orthodox Christians </a:t>
            </a:r>
            <a:r>
              <a:rPr lang="en-US" sz="2800" dirty="0" smtClean="0">
                <a:solidFill>
                  <a:srgbClr val="00B050"/>
                </a:solidFill>
              </a:rPr>
              <a:t>“venerate” </a:t>
            </a:r>
            <a:r>
              <a:rPr lang="en-US" sz="2800" dirty="0" smtClean="0"/>
              <a:t>icons or statues.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Venerate</a:t>
            </a:r>
            <a:r>
              <a:rPr lang="en-US" sz="2800" dirty="0" smtClean="0"/>
              <a:t> </a:t>
            </a:r>
            <a:r>
              <a:rPr lang="en-US" sz="2800" dirty="0"/>
              <a:t>= to treat with reverence or respect because it is a holy object.</a:t>
            </a:r>
          </a:p>
          <a:p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26" y="430662"/>
            <a:ext cx="4960606" cy="61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513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Tahoma</vt:lpstr>
      <vt:lpstr>Wingdings 2</vt:lpstr>
      <vt:lpstr>Dividend</vt:lpstr>
      <vt:lpstr>The Great Schism</vt:lpstr>
      <vt:lpstr>Why would a Married couple separate/Divorce</vt:lpstr>
      <vt:lpstr>INTRODUCTORY POINTS</vt:lpstr>
      <vt:lpstr>INTRODUCTORY POINTS</vt:lpstr>
      <vt:lpstr>PowerPoint Presentation</vt:lpstr>
      <vt:lpstr>Why did the Christian Church Split?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EAST AND THE WEST</vt:lpstr>
      <vt:lpstr>1054</vt:lpstr>
      <vt:lpstr>ORTHODOX BAPTISM AND CHRISMATION</vt:lpstr>
      <vt:lpstr>ROMAN CATHOLIC BAPTISM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Schism</dc:title>
  <dc:creator>Bechberger, Mary I</dc:creator>
  <cp:lastModifiedBy>Williams, Kelly A</cp:lastModifiedBy>
  <cp:revision>26</cp:revision>
  <cp:lastPrinted>2014-11-26T14:52:46Z</cp:lastPrinted>
  <dcterms:created xsi:type="dcterms:W3CDTF">2014-11-24T19:16:57Z</dcterms:created>
  <dcterms:modified xsi:type="dcterms:W3CDTF">2016-05-20T14:28:43Z</dcterms:modified>
</cp:coreProperties>
</file>