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0"/>
  </p:handoutMasterIdLst>
  <p:sldIdLst>
    <p:sldId id="256" r:id="rId2"/>
    <p:sldId id="258" r:id="rId3"/>
    <p:sldId id="259" r:id="rId4"/>
    <p:sldId id="260" r:id="rId5"/>
    <p:sldId id="261" r:id="rId6"/>
    <p:sldId id="262" r:id="rId7"/>
    <p:sldId id="263" r:id="rId8"/>
    <p:sldId id="264" r:id="rId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A40A1FF-2274-4CF0-AEA6-184083A54187}" type="datetimeFigureOut">
              <a:rPr lang="en-CA" smtClean="0"/>
              <a:t>2017-09-23</a:t>
            </a:fld>
            <a:endParaRPr lang="en-CA"/>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693F24C0-BFCD-4B05-910C-13A62AC6206D}" type="slidenum">
              <a:rPr lang="en-CA" smtClean="0"/>
              <a:t>‹#›</a:t>
            </a:fld>
            <a:endParaRPr lang="en-CA"/>
          </a:p>
        </p:txBody>
      </p:sp>
    </p:spTree>
    <p:extLst>
      <p:ext uri="{BB962C8B-B14F-4D97-AF65-F5344CB8AC3E}">
        <p14:creationId xmlns:p14="http://schemas.microsoft.com/office/powerpoint/2010/main" val="2942151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9/23/2017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9/23/2017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537138"/>
            <a:ext cx="8144134" cy="1659793"/>
          </a:xfrm>
        </p:spPr>
        <p:txBody>
          <a:bodyPr/>
          <a:lstStyle/>
          <a:p>
            <a:r>
              <a:rPr lang="en-CA" dirty="0" smtClean="0"/>
              <a:t>WW1 Weapons Report Card Comments</a:t>
            </a:r>
            <a:endParaRPr lang="en-CA" dirty="0"/>
          </a:p>
        </p:txBody>
      </p:sp>
    </p:spTree>
    <p:extLst>
      <p:ext uri="{BB962C8B-B14F-4D97-AF65-F5344CB8AC3E}">
        <p14:creationId xmlns:p14="http://schemas.microsoft.com/office/powerpoint/2010/main" val="37984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Machine Guns</a:t>
            </a:r>
            <a:endParaRPr lang="en-CA" dirty="0"/>
          </a:p>
        </p:txBody>
      </p:sp>
      <p:sp>
        <p:nvSpPr>
          <p:cNvPr id="4" name="Content Placeholder 3"/>
          <p:cNvSpPr>
            <a:spLocks noGrp="1"/>
          </p:cNvSpPr>
          <p:nvPr>
            <p:ph sz="half" idx="2"/>
          </p:nvPr>
        </p:nvSpPr>
        <p:spPr/>
        <p:txBody>
          <a:bodyPr/>
          <a:lstStyle/>
          <a:p>
            <a:r>
              <a:rPr lang="en-CA" dirty="0" smtClean="0"/>
              <a:t>An advantage: It could fire 400-600 rounds per min.</a:t>
            </a:r>
          </a:p>
          <a:p>
            <a:r>
              <a:rPr lang="en-CA" dirty="0" smtClean="0"/>
              <a:t>Not reliable: It fired bullets so fast that the gun could easily overheat.  Water was not always available to cool off the gun.</a:t>
            </a:r>
          </a:p>
          <a:p>
            <a:r>
              <a:rPr lang="en-CA" dirty="0" smtClean="0"/>
              <a:t>Casualties: Many soldiers could be gunned down quickly.</a:t>
            </a:r>
            <a:endParaRPr lang="en-CA" dirty="0"/>
          </a:p>
        </p:txBody>
      </p:sp>
      <p:pic>
        <p:nvPicPr>
          <p:cNvPr id="1028" name="Picture 4" descr="Image result for ww1 machine gun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1038" y="2437859"/>
            <a:ext cx="4697412" cy="339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09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Chemical Weapons</a:t>
            </a:r>
            <a:endParaRPr lang="en-CA" dirty="0"/>
          </a:p>
        </p:txBody>
      </p:sp>
      <p:sp>
        <p:nvSpPr>
          <p:cNvPr id="4" name="Content Placeholder 3"/>
          <p:cNvSpPr>
            <a:spLocks noGrp="1"/>
          </p:cNvSpPr>
          <p:nvPr>
            <p:ph sz="half" idx="2"/>
          </p:nvPr>
        </p:nvSpPr>
        <p:spPr>
          <a:xfrm>
            <a:off x="5594123" y="2099256"/>
            <a:ext cx="5185494" cy="4533364"/>
          </a:xfrm>
        </p:spPr>
        <p:txBody>
          <a:bodyPr>
            <a:normAutofit fontScale="92500"/>
          </a:bodyPr>
          <a:lstStyle/>
          <a:p>
            <a:endParaRPr lang="en-CA" dirty="0" smtClean="0"/>
          </a:p>
          <a:p>
            <a:r>
              <a:rPr lang="en-CA" dirty="0" smtClean="0"/>
              <a:t>Not an advantage: A wind going in the direction you wanted was needed to carry the gas toward the enemy.</a:t>
            </a:r>
          </a:p>
          <a:p>
            <a:r>
              <a:rPr lang="en-CA" dirty="0" smtClean="0"/>
              <a:t>Not reliable: If the wind changed, the attack could backfire.</a:t>
            </a:r>
          </a:p>
          <a:p>
            <a:r>
              <a:rPr lang="en-CA" dirty="0" smtClean="0"/>
              <a:t>Causalities: The gas usually disappeared quickly once released so it couldn’t cause that much damage.  The soldiers using the gas to attack their enemy could be affected negatively by the gas (change in wind direction).</a:t>
            </a:r>
            <a:endParaRPr lang="en-CA" dirty="0"/>
          </a:p>
        </p:txBody>
      </p:sp>
      <p:pic>
        <p:nvPicPr>
          <p:cNvPr id="2050" name="Picture 2" descr="Image result for ww1 chemical weapon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1038" y="2524432"/>
            <a:ext cx="4697412" cy="322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71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Tanks</a:t>
            </a:r>
            <a:endParaRPr lang="en-CA" dirty="0"/>
          </a:p>
        </p:txBody>
      </p:sp>
      <p:sp>
        <p:nvSpPr>
          <p:cNvPr id="4" name="Content Placeholder 3"/>
          <p:cNvSpPr>
            <a:spLocks noGrp="1"/>
          </p:cNvSpPr>
          <p:nvPr>
            <p:ph sz="half" idx="2"/>
          </p:nvPr>
        </p:nvSpPr>
        <p:spPr>
          <a:xfrm>
            <a:off x="5594122" y="2336872"/>
            <a:ext cx="5172615" cy="4411658"/>
          </a:xfrm>
        </p:spPr>
        <p:txBody>
          <a:bodyPr>
            <a:normAutofit fontScale="92500"/>
          </a:bodyPr>
          <a:lstStyle/>
          <a:p>
            <a:r>
              <a:rPr lang="en-CA" dirty="0" smtClean="0"/>
              <a:t>Advantage: They could cross trenches and plow through barbed wire and other barriers.  Their metal armour protected them from machine gun fire and shrapnel.</a:t>
            </a:r>
          </a:p>
          <a:p>
            <a:r>
              <a:rPr lang="en-CA" dirty="0" smtClean="0"/>
              <a:t>Reliable: The first tanks were slow and awkward.  They often broke down or got stuck in the mud of no man’s land.</a:t>
            </a:r>
          </a:p>
          <a:p>
            <a:r>
              <a:rPr lang="en-CA" dirty="0" smtClean="0"/>
              <a:t>Casualties: The engine heat and fumes nearly choked the men inside.  However, the men could be protected from gun fire and shrapnel.</a:t>
            </a:r>
            <a:endParaRPr lang="en-CA" dirty="0"/>
          </a:p>
        </p:txBody>
      </p:sp>
      <p:pic>
        <p:nvPicPr>
          <p:cNvPr id="3074" name="Picture 2" descr="Image result for ww1 chemical tank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1038" y="2714163"/>
            <a:ext cx="4697412" cy="284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60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Airplanes</a:t>
            </a:r>
            <a:endParaRPr lang="en-CA" dirty="0"/>
          </a:p>
        </p:txBody>
      </p:sp>
      <p:sp>
        <p:nvSpPr>
          <p:cNvPr id="4" name="Content Placeholder 3"/>
          <p:cNvSpPr>
            <a:spLocks noGrp="1"/>
          </p:cNvSpPr>
          <p:nvPr>
            <p:ph sz="half" idx="2"/>
          </p:nvPr>
        </p:nvSpPr>
        <p:spPr>
          <a:xfrm>
            <a:off x="5594123" y="2336873"/>
            <a:ext cx="5185494" cy="4282868"/>
          </a:xfrm>
        </p:spPr>
        <p:txBody>
          <a:bodyPr>
            <a:normAutofit fontScale="92500"/>
          </a:bodyPr>
          <a:lstStyle/>
          <a:p>
            <a:r>
              <a:rPr lang="en-CA" dirty="0" smtClean="0"/>
              <a:t>Advantage: Pilots could take pictures of the enemy. Later, they could shoot down enemy planes or drop bombs.  The Germans were the first to fire bullets between the propeller blades from a machine gun.</a:t>
            </a:r>
          </a:p>
          <a:p>
            <a:r>
              <a:rPr lang="en-CA" dirty="0" smtClean="0"/>
              <a:t>Reliable: Initially they </a:t>
            </a:r>
            <a:r>
              <a:rPr lang="en-CA" dirty="0"/>
              <a:t>could not carry bombs or </a:t>
            </a:r>
            <a:r>
              <a:rPr lang="en-CA" dirty="0" smtClean="0"/>
              <a:t>guns.  However, that eventually changed and they could shoot and drop bombs.</a:t>
            </a:r>
          </a:p>
          <a:p>
            <a:r>
              <a:rPr lang="en-CA" dirty="0" smtClean="0"/>
              <a:t>Casualties: Equipping the planes with machine guns and bombs increased the number of casualties.</a:t>
            </a:r>
            <a:endParaRPr lang="en-CA" dirty="0"/>
          </a:p>
        </p:txBody>
      </p:sp>
      <p:pic>
        <p:nvPicPr>
          <p:cNvPr id="4098" name="Picture 2" descr="Image result for ww1 airplan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59225" y="2658778"/>
            <a:ext cx="4502274" cy="339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84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Submarines</a:t>
            </a:r>
            <a:endParaRPr lang="en-CA" dirty="0"/>
          </a:p>
        </p:txBody>
      </p:sp>
      <p:sp>
        <p:nvSpPr>
          <p:cNvPr id="4" name="Content Placeholder 3"/>
          <p:cNvSpPr>
            <a:spLocks noGrp="1"/>
          </p:cNvSpPr>
          <p:nvPr>
            <p:ph sz="half" idx="2"/>
          </p:nvPr>
        </p:nvSpPr>
        <p:spPr>
          <a:xfrm>
            <a:off x="5594123" y="2336872"/>
            <a:ext cx="4700058" cy="4179837"/>
          </a:xfrm>
        </p:spPr>
        <p:txBody>
          <a:bodyPr>
            <a:normAutofit lnSpcReduction="10000"/>
          </a:bodyPr>
          <a:lstStyle/>
          <a:p>
            <a:r>
              <a:rPr lang="en-CA" dirty="0" smtClean="0"/>
              <a:t>Advantage: A submarine could be used for a surprise attack on enemy ships because they were not always noticeable.</a:t>
            </a:r>
          </a:p>
          <a:p>
            <a:r>
              <a:rPr lang="en-CA" dirty="0" smtClean="0"/>
              <a:t>Not reliable: Destroyers (speedy ships) could eventually find submarines and drop a depth charge (bomb) that exploded the submarines underwater.</a:t>
            </a:r>
          </a:p>
          <a:p>
            <a:r>
              <a:rPr lang="en-CA" dirty="0" smtClean="0"/>
              <a:t>Casualties: Many ships could be sunk through using undetected submarines.</a:t>
            </a:r>
            <a:endParaRPr lang="en-CA" dirty="0"/>
          </a:p>
        </p:txBody>
      </p:sp>
      <p:pic>
        <p:nvPicPr>
          <p:cNvPr id="5122" name="Picture 2" descr="Image result for ww1 submarin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8050" y="3026402"/>
            <a:ext cx="5260552" cy="248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9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Telephones and Radios</a:t>
            </a:r>
            <a:endParaRPr lang="en-CA" dirty="0"/>
          </a:p>
        </p:txBody>
      </p:sp>
      <p:sp>
        <p:nvSpPr>
          <p:cNvPr id="4" name="Content Placeholder 3"/>
          <p:cNvSpPr>
            <a:spLocks noGrp="1"/>
          </p:cNvSpPr>
          <p:nvPr>
            <p:ph sz="half" idx="2"/>
          </p:nvPr>
        </p:nvSpPr>
        <p:spPr>
          <a:xfrm>
            <a:off x="5594123" y="2021984"/>
            <a:ext cx="6048378" cy="4610636"/>
          </a:xfrm>
        </p:spPr>
        <p:txBody>
          <a:bodyPr>
            <a:normAutofit fontScale="92500"/>
          </a:bodyPr>
          <a:lstStyle/>
          <a:p>
            <a:r>
              <a:rPr lang="en-CA" dirty="0" smtClean="0"/>
              <a:t>Telephones gave an advantage: Commanders could talk directly to officers and give out orders immediately.  </a:t>
            </a:r>
          </a:p>
          <a:p>
            <a:r>
              <a:rPr lang="en-CA" dirty="0" smtClean="0"/>
              <a:t>Telephones were not reliable: Field telephones required wires and these needed to be strung.  The wires could easily be broken by enemy artillery.</a:t>
            </a:r>
          </a:p>
          <a:p>
            <a:r>
              <a:rPr lang="en-CA" dirty="0" smtClean="0"/>
              <a:t>Radios gave an advantage: No wires were needed.  Ships could communicate with their home base and with other ships.</a:t>
            </a:r>
          </a:p>
          <a:p>
            <a:r>
              <a:rPr lang="en-CA" dirty="0" smtClean="0"/>
              <a:t>Radios were reliable: A distress signal or general message could be sent by radio from a long distance away.  </a:t>
            </a:r>
            <a:endParaRPr lang="en-CA" dirty="0"/>
          </a:p>
        </p:txBody>
      </p:sp>
      <p:pic>
        <p:nvPicPr>
          <p:cNvPr id="6146" name="Picture 2" descr="Image result for ww1 telephones radio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8633" y="2815084"/>
            <a:ext cx="5229817" cy="294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01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a:t>
            </a:r>
            <a:endParaRPr lang="en-CA" dirty="0"/>
          </a:p>
        </p:txBody>
      </p:sp>
      <p:sp>
        <p:nvSpPr>
          <p:cNvPr id="3" name="Content Placeholder 2"/>
          <p:cNvSpPr>
            <a:spLocks noGrp="1"/>
          </p:cNvSpPr>
          <p:nvPr>
            <p:ph idx="1"/>
          </p:nvPr>
        </p:nvSpPr>
        <p:spPr/>
        <p:txBody>
          <a:bodyPr/>
          <a:lstStyle/>
          <a:p>
            <a:r>
              <a:rPr lang="en-CA" dirty="0" smtClean="0"/>
              <a:t>J. Penney.</a:t>
            </a:r>
            <a:endParaRPr lang="en-CA" dirty="0"/>
          </a:p>
        </p:txBody>
      </p:sp>
    </p:spTree>
    <p:extLst>
      <p:ext uri="{BB962C8B-B14F-4D97-AF65-F5344CB8AC3E}">
        <p14:creationId xmlns:p14="http://schemas.microsoft.com/office/powerpoint/2010/main" val="67221510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55</TotalTime>
  <Words>443</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Trebuchet MS</vt:lpstr>
      <vt:lpstr>Berlin</vt:lpstr>
      <vt:lpstr>WW1 Weapons Report Card Comments</vt:lpstr>
      <vt:lpstr>Machine Guns</vt:lpstr>
      <vt:lpstr>Chemical Weapons</vt:lpstr>
      <vt:lpstr>Tanks</vt:lpstr>
      <vt:lpstr>Airplanes</vt:lpstr>
      <vt:lpstr>Submarines</vt:lpstr>
      <vt:lpstr>Telephones and Radios</vt:lpstr>
      <vt:lpstr>Source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34</cp:revision>
  <cp:lastPrinted>2017-09-23T21:59:37Z</cp:lastPrinted>
  <dcterms:created xsi:type="dcterms:W3CDTF">2017-09-23T21:06:48Z</dcterms:created>
  <dcterms:modified xsi:type="dcterms:W3CDTF">2017-09-23T22:02:42Z</dcterms:modified>
</cp:coreProperties>
</file>